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8" r:id="rId3"/>
    <p:sldId id="307" r:id="rId4"/>
    <p:sldId id="305" r:id="rId5"/>
    <p:sldId id="324" r:id="rId6"/>
    <p:sldId id="313" r:id="rId7"/>
    <p:sldId id="296" r:id="rId8"/>
    <p:sldId id="311" r:id="rId9"/>
    <p:sldId id="329" r:id="rId10"/>
    <p:sldId id="330" r:id="rId11"/>
    <p:sldId id="332" r:id="rId12"/>
    <p:sldId id="333" r:id="rId13"/>
    <p:sldId id="334" r:id="rId14"/>
    <p:sldId id="331" r:id="rId15"/>
    <p:sldId id="335" r:id="rId16"/>
    <p:sldId id="336" r:id="rId17"/>
    <p:sldId id="337" r:id="rId18"/>
    <p:sldId id="338" r:id="rId19"/>
    <p:sldId id="353" r:id="rId20"/>
    <p:sldId id="339" r:id="rId21"/>
    <p:sldId id="340" r:id="rId22"/>
    <p:sldId id="342" r:id="rId23"/>
    <p:sldId id="341" r:id="rId24"/>
    <p:sldId id="354" r:id="rId25"/>
    <p:sldId id="343" r:id="rId26"/>
    <p:sldId id="344" r:id="rId27"/>
    <p:sldId id="345" r:id="rId28"/>
    <p:sldId id="347" r:id="rId29"/>
    <p:sldId id="346" r:id="rId30"/>
    <p:sldId id="348" r:id="rId31"/>
    <p:sldId id="349" r:id="rId32"/>
    <p:sldId id="350" r:id="rId33"/>
    <p:sldId id="351" r:id="rId34"/>
    <p:sldId id="310"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10D"/>
    <a:srgbClr val="F07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62" autoAdjust="0"/>
  </p:normalViewPr>
  <p:slideViewPr>
    <p:cSldViewPr>
      <p:cViewPr>
        <p:scale>
          <a:sx n="70" d="100"/>
          <a:sy n="70" d="100"/>
        </p:scale>
        <p:origin x="-1572" y="-468"/>
      </p:cViewPr>
      <p:guideLst>
        <p:guide orient="horz" pos="2160"/>
        <p:guide pos="2880"/>
      </p:guideLst>
    </p:cSldViewPr>
  </p:slideViewPr>
  <p:outlineViewPr>
    <p:cViewPr>
      <p:scale>
        <a:sx n="33" d="100"/>
        <a:sy n="33" d="100"/>
      </p:scale>
      <p:origin x="0" y="19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A34BE-73C8-4861-B09B-45557A3AC341}"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A34BE-73C8-4861-B09B-45557A3AC341}"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A34BE-73C8-4861-B09B-45557A3AC341}"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A34BE-73C8-4861-B09B-45557A3AC341}"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A34BE-73C8-4861-B09B-45557A3AC341}"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A34BE-73C8-4861-B09B-45557A3AC341}"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A34BE-73C8-4861-B09B-45557A3AC341}" type="datetimeFigureOut">
              <a:rPr lang="en-US" smtClean="0"/>
              <a:pPr/>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A34BE-73C8-4861-B09B-45557A3AC341}" type="datetimeFigureOut">
              <a:rPr lang="en-US" smtClean="0"/>
              <a:pPr/>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A34BE-73C8-4861-B09B-45557A3AC341}" type="datetimeFigureOut">
              <a:rPr lang="en-US" smtClean="0"/>
              <a:pPr/>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A34BE-73C8-4861-B09B-45557A3AC341}"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A34BE-73C8-4861-B09B-45557A3AC341}"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A3C9-EB60-4FC1-838A-503E751213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A34BE-73C8-4861-B09B-45557A3AC341}" type="datetimeFigureOut">
              <a:rPr lang="en-US" smtClean="0"/>
              <a:pPr/>
              <a:t>7/13/2016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DA3C9-EB60-4FC1-838A-503E751213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marveloptics.com/new-ey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ustomerservice@marvelOptics.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r="42857" b="23864"/>
          <a:stretch>
            <a:fillRect/>
          </a:stretch>
        </p:blipFill>
        <p:spPr bwMode="auto">
          <a:xfrm>
            <a:off x="2133600" y="0"/>
            <a:ext cx="7010400" cy="6858000"/>
          </a:xfrm>
          <a:prstGeom prst="rect">
            <a:avLst/>
          </a:prstGeom>
          <a:noFill/>
          <a:ln w="9525">
            <a:noFill/>
            <a:miter lim="800000"/>
            <a:headEnd/>
            <a:tailEnd/>
          </a:ln>
          <a:effectLst/>
        </p:spPr>
      </p:pic>
      <p:sp>
        <p:nvSpPr>
          <p:cNvPr id="4" name="Title 1"/>
          <p:cNvSpPr txBox="1">
            <a:spLocks/>
          </p:cNvSpPr>
          <p:nvPr/>
        </p:nvSpPr>
        <p:spPr>
          <a:xfrm>
            <a:off x="152400" y="198438"/>
            <a:ext cx="8763000" cy="792162"/>
          </a:xfrm>
          <a:prstGeom prst="rect">
            <a:avLst/>
          </a:prstGeom>
        </p:spPr>
        <p:txBody>
          <a:bodyPr vert="horz" lIns="91440" tIns="45720" rIns="91440" bIns="45720" rtlCol="0" anchor="ctr">
            <a:normAutofit/>
          </a:bodyPr>
          <a:lstStyle/>
          <a:p>
            <a:pPr lvl="0">
              <a:spcBef>
                <a:spcPct val="0"/>
              </a:spcBef>
              <a:defRPr/>
            </a:pPr>
            <a:r>
              <a:rPr lang="en-US" sz="4400" i="1" dirty="0" smtClean="0">
                <a:solidFill>
                  <a:srgbClr val="FB510D"/>
                </a:solidFill>
                <a:latin typeface="Arial Black" pitchFamily="34" charset="0"/>
              </a:rPr>
              <a:t>Order Placement Training</a:t>
            </a:r>
            <a:endParaRPr kumimoji="0" lang="en-US" sz="4400" b="0" i="1" u="none" strike="noStrike" kern="1200" cap="none" spc="0" normalizeH="0" baseline="0" noProof="0" dirty="0">
              <a:ln>
                <a:noFill/>
              </a:ln>
              <a:solidFill>
                <a:srgbClr val="FB510D"/>
              </a:solidFill>
              <a:effectLst/>
              <a:uLnTx/>
              <a:uFillTx/>
              <a:latin typeface="Arial Black" pitchFamily="34" charset="0"/>
              <a:ea typeface="+mj-ea"/>
              <a:cs typeface="+mj-cs"/>
            </a:endParaRPr>
          </a:p>
        </p:txBody>
      </p:sp>
      <p:sp>
        <p:nvSpPr>
          <p:cNvPr id="5" name="Title 1"/>
          <p:cNvSpPr txBox="1">
            <a:spLocks/>
          </p:cNvSpPr>
          <p:nvPr/>
        </p:nvSpPr>
        <p:spPr>
          <a:xfrm>
            <a:off x="228600" y="914400"/>
            <a:ext cx="6096000" cy="83820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i="1" dirty="0" smtClean="0">
                <a:solidFill>
                  <a:schemeClr val="bg1">
                    <a:lumMod val="50000"/>
                  </a:schemeClr>
                </a:solidFill>
                <a:latin typeface="Arial Black" pitchFamily="34" charset="0"/>
                <a:ea typeface="+mj-ea"/>
                <a:cs typeface="+mj-cs"/>
              </a:rPr>
              <a:t>Step-by-step instructions for  ordering eyeglasses online</a:t>
            </a:r>
            <a:endParaRPr kumimoji="0" lang="en-US" sz="2400" b="0" i="1" u="none" strike="noStrike" kern="1200" cap="none" spc="0" normalizeH="0" baseline="0" noProof="0" dirty="0" smtClean="0">
              <a:ln>
                <a:noFill/>
              </a:ln>
              <a:solidFill>
                <a:schemeClr val="bg1">
                  <a:lumMod val="50000"/>
                </a:schemeClr>
              </a:solidFill>
              <a:effectLst/>
              <a:uLnTx/>
              <a:uFillTx/>
              <a:latin typeface="Arial Black" pitchFamily="34" charset="0"/>
              <a:ea typeface="+mj-ea"/>
              <a:cs typeface="+mj-cs"/>
            </a:endParaRPr>
          </a:p>
        </p:txBody>
      </p:sp>
      <p:sp>
        <p:nvSpPr>
          <p:cNvPr id="6" name="TextBox 5"/>
          <p:cNvSpPr txBox="1"/>
          <p:nvPr/>
        </p:nvSpPr>
        <p:spPr>
          <a:xfrm>
            <a:off x="266700" y="2292824"/>
            <a:ext cx="4267200" cy="2862322"/>
          </a:xfrm>
          <a:prstGeom prst="rect">
            <a:avLst/>
          </a:prstGeom>
          <a:noFill/>
        </p:spPr>
        <p:txBody>
          <a:bodyPr wrap="square" rtlCol="0">
            <a:spAutoFit/>
          </a:bodyPr>
          <a:lstStyle/>
          <a:p>
            <a:pPr lvl="0">
              <a:spcBef>
                <a:spcPct val="0"/>
              </a:spcBef>
              <a:defRPr/>
            </a:pPr>
            <a:endParaRPr lang="en-US" i="1" dirty="0" smtClean="0">
              <a:solidFill>
                <a:schemeClr val="bg1">
                  <a:lumMod val="50000"/>
                </a:schemeClr>
              </a:solidFill>
              <a:latin typeface="Arial Black" pitchFamily="34" charset="0"/>
            </a:endParaRPr>
          </a:p>
          <a:p>
            <a:pPr lvl="0">
              <a:spcBef>
                <a:spcPct val="0"/>
              </a:spcBef>
              <a:defRPr/>
            </a:pPr>
            <a:r>
              <a:rPr lang="en-US" i="1" dirty="0" smtClean="0">
                <a:solidFill>
                  <a:schemeClr val="bg1">
                    <a:lumMod val="50000"/>
                  </a:schemeClr>
                </a:solidFill>
                <a:latin typeface="Arial Black" pitchFamily="34" charset="0"/>
              </a:rPr>
              <a:t>For Review With:</a:t>
            </a:r>
          </a:p>
          <a:p>
            <a:pPr lvl="0">
              <a:spcBef>
                <a:spcPct val="0"/>
              </a:spcBef>
              <a:defRPr/>
            </a:pPr>
            <a:r>
              <a:rPr lang="en-US" i="1" dirty="0" smtClean="0">
                <a:solidFill>
                  <a:schemeClr val="bg1">
                    <a:lumMod val="50000"/>
                  </a:schemeClr>
                </a:solidFill>
                <a:latin typeface="Arial Black" pitchFamily="34" charset="0"/>
              </a:rPr>
              <a:t>California, Kentucky, Maine, North Carolina, </a:t>
            </a:r>
            <a:r>
              <a:rPr lang="en-US" i="1" dirty="0" smtClean="0">
                <a:solidFill>
                  <a:schemeClr val="bg1">
                    <a:lumMod val="50000"/>
                  </a:schemeClr>
                </a:solidFill>
                <a:latin typeface="Arial Black" pitchFamily="34" charset="0"/>
              </a:rPr>
              <a:t>Oklahoma and Virginia </a:t>
            </a:r>
            <a:r>
              <a:rPr lang="en-US" i="1" dirty="0" smtClean="0">
                <a:solidFill>
                  <a:schemeClr val="bg1">
                    <a:lumMod val="50000"/>
                  </a:schemeClr>
                </a:solidFill>
                <a:latin typeface="Arial Black" pitchFamily="34" charset="0"/>
              </a:rPr>
              <a:t>Agencies</a:t>
            </a:r>
            <a:endParaRPr lang="en-US" i="1" dirty="0" smtClean="0">
              <a:solidFill>
                <a:schemeClr val="bg1">
                  <a:lumMod val="50000"/>
                </a:schemeClr>
              </a:solidFill>
              <a:latin typeface="Arial Black" pitchFamily="34" charset="0"/>
            </a:endParaRPr>
          </a:p>
          <a:p>
            <a:pPr lvl="0">
              <a:spcBef>
                <a:spcPct val="0"/>
              </a:spcBef>
              <a:defRPr/>
            </a:pPr>
            <a:endParaRPr lang="en-US" i="1" dirty="0" smtClean="0">
              <a:solidFill>
                <a:schemeClr val="bg1">
                  <a:lumMod val="50000"/>
                </a:schemeClr>
              </a:solidFill>
              <a:latin typeface="Arial Black" pitchFamily="34" charset="0"/>
            </a:endParaRPr>
          </a:p>
          <a:p>
            <a:pPr lvl="0">
              <a:spcBef>
                <a:spcPct val="0"/>
              </a:spcBef>
              <a:defRPr/>
            </a:pPr>
            <a:endParaRPr lang="en-US" i="1" dirty="0" smtClean="0">
              <a:solidFill>
                <a:schemeClr val="bg1">
                  <a:lumMod val="50000"/>
                </a:schemeClr>
              </a:solidFill>
              <a:latin typeface="Arial Black" pitchFamily="34" charset="0"/>
            </a:endParaRPr>
          </a:p>
          <a:p>
            <a:pPr lvl="0">
              <a:spcBef>
                <a:spcPct val="0"/>
              </a:spcBef>
              <a:defRPr/>
            </a:pPr>
            <a:r>
              <a:rPr lang="en-US" i="1" dirty="0" smtClean="0">
                <a:solidFill>
                  <a:schemeClr val="bg1">
                    <a:lumMod val="50000"/>
                  </a:schemeClr>
                </a:solidFill>
                <a:latin typeface="Arial Black" pitchFamily="34" charset="0"/>
              </a:rPr>
              <a:t>Document Date:</a:t>
            </a:r>
          </a:p>
          <a:p>
            <a:pPr lvl="0">
              <a:spcBef>
                <a:spcPct val="0"/>
              </a:spcBef>
              <a:defRPr/>
            </a:pPr>
            <a:r>
              <a:rPr lang="en-US" i="1" dirty="0" smtClean="0">
                <a:solidFill>
                  <a:schemeClr val="bg1">
                    <a:lumMod val="50000"/>
                  </a:schemeClr>
                </a:solidFill>
                <a:latin typeface="Arial Black" pitchFamily="34" charset="0"/>
              </a:rPr>
              <a:t>June 28, 2016</a:t>
            </a:r>
          </a:p>
          <a:p>
            <a:endParaRPr lang="en-US" dirty="0"/>
          </a:p>
        </p:txBody>
      </p:sp>
      <p:pic>
        <p:nvPicPr>
          <p:cNvPr id="1026"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406703"/>
            <a:ext cx="2471453" cy="511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srcRect/>
          <a:stretch>
            <a:fillRect/>
          </a:stretch>
        </p:blipFill>
        <p:spPr bwMode="auto">
          <a:xfrm>
            <a:off x="228600" y="6060927"/>
            <a:ext cx="2362200" cy="56847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382000" cy="584775"/>
          </a:xfrm>
          <a:prstGeom prst="rect">
            <a:avLst/>
          </a:prstGeom>
        </p:spPr>
        <p:txBody>
          <a:bodyPr wrap="square">
            <a:spAutoFit/>
          </a:bodyPr>
          <a:lstStyle/>
          <a:p>
            <a:pPr marL="342900" indent="-342900">
              <a:buFont typeface="+mj-lt"/>
              <a:buAutoNum type="arabicPeriod"/>
            </a:pPr>
            <a:r>
              <a:rPr lang="en-US" sz="3200" b="1" dirty="0" smtClean="0">
                <a:solidFill>
                  <a:schemeClr val="tx1">
                    <a:lumMod val="50000"/>
                    <a:lumOff val="50000"/>
                  </a:schemeClr>
                </a:solidFill>
              </a:rPr>
              <a:t> Go to </a:t>
            </a:r>
            <a:r>
              <a:rPr lang="en-US" sz="3200" b="1" dirty="0" smtClean="0">
                <a:solidFill>
                  <a:schemeClr val="tx1">
                    <a:lumMod val="50000"/>
                    <a:lumOff val="50000"/>
                  </a:schemeClr>
                </a:solidFill>
                <a:hlinkClick r:id="rId4"/>
              </a:rPr>
              <a:t>www.marveloptics.com/new-eyes.html</a:t>
            </a:r>
            <a:r>
              <a:rPr lang="en-US" sz="3200" b="1" dirty="0" smtClean="0">
                <a:solidFill>
                  <a:schemeClr val="tx1">
                    <a:lumMod val="50000"/>
                    <a:lumOff val="50000"/>
                  </a:schemeClr>
                </a:solidFill>
              </a:rPr>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50" y="1066800"/>
            <a:ext cx="7734300" cy="4145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44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smtClean="0">
                <a:solidFill>
                  <a:schemeClr val="tx1">
                    <a:lumMod val="50000"/>
                    <a:lumOff val="50000"/>
                  </a:schemeClr>
                </a:solidFill>
              </a:rPr>
              <a:t>2. Click “LOGIN / REGISTER” link on the top right side of the webpage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52600"/>
            <a:ext cx="8534400" cy="3229401"/>
          </a:xfrm>
          <a:prstGeom prst="rect">
            <a:avLst/>
          </a:prstGeom>
          <a:ln>
            <a:noFill/>
          </a:ln>
          <a:effectLst>
            <a:outerShdw blurRad="292100" dist="139700" dir="2700000" algn="tl" rotWithShape="0">
              <a:srgbClr val="333333">
                <a:alpha val="65000"/>
              </a:srgbClr>
            </a:outerShdw>
          </a:effectLst>
        </p:spPr>
      </p:pic>
      <p:pic>
        <p:nvPicPr>
          <p:cNvPr id="1026"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7258050" y="24384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smtClean="0">
                <a:solidFill>
                  <a:schemeClr val="tx1">
                    <a:lumMod val="50000"/>
                    <a:lumOff val="50000"/>
                  </a:schemeClr>
                </a:solidFill>
              </a:rPr>
              <a:t>3. Click Continue Under New Customer section on the left side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47800"/>
            <a:ext cx="8077200" cy="4035628"/>
          </a:xfrm>
          <a:prstGeom prst="rect">
            <a:avLst/>
          </a:prstGeom>
          <a:ln>
            <a:noFill/>
          </a:ln>
          <a:effectLst>
            <a:outerShdw blurRad="292100" dist="139700" dir="2700000" algn="tl" rotWithShape="0">
              <a:srgbClr val="333333">
                <a:alpha val="65000"/>
              </a:srgbClr>
            </a:outerShdw>
          </a:effectLst>
        </p:spPr>
      </p:pic>
      <p:pic>
        <p:nvPicPr>
          <p:cNvPr id="8"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1840279" y="4610954"/>
            <a:ext cx="859774" cy="859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4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569660"/>
          </a:xfrm>
          <a:prstGeom prst="rect">
            <a:avLst/>
          </a:prstGeom>
        </p:spPr>
        <p:txBody>
          <a:bodyPr wrap="square">
            <a:spAutoFit/>
          </a:bodyPr>
          <a:lstStyle/>
          <a:p>
            <a:r>
              <a:rPr lang="en-US" sz="3200" b="1" dirty="0" smtClean="0">
                <a:solidFill>
                  <a:schemeClr val="tx1">
                    <a:lumMod val="50000"/>
                    <a:lumOff val="50000"/>
                  </a:schemeClr>
                </a:solidFill>
              </a:rPr>
              <a:t>4. Enter Contact Information, Address, and New Password. An automated email will be sent to you as confirmation with your account details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09" y="1798260"/>
            <a:ext cx="7957782" cy="3839102"/>
          </a:xfrm>
          <a:prstGeom prst="rect">
            <a:avLst/>
          </a:prstGeom>
          <a:ln>
            <a:noFill/>
          </a:ln>
          <a:effectLst>
            <a:outerShdw blurRad="292100" dist="139700" dir="2700000" algn="tl" rotWithShape="0">
              <a:srgbClr val="333333">
                <a:alpha val="65000"/>
              </a:srgbClr>
            </a:outerShdw>
          </a:effectLst>
        </p:spPr>
      </p:pic>
      <p:pic>
        <p:nvPicPr>
          <p:cNvPr id="7"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6367585" y="5218121"/>
            <a:ext cx="719015" cy="71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7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8686800" cy="792162"/>
          </a:xfrm>
        </p:spPr>
        <p:txBody>
          <a:bodyPr>
            <a:normAutofit/>
          </a:bodyPr>
          <a:lstStyle/>
          <a:p>
            <a:pPr algn="l"/>
            <a:r>
              <a:rPr lang="en-US" i="1" dirty="0" smtClean="0">
                <a:solidFill>
                  <a:schemeClr val="bg1"/>
                </a:solidFill>
                <a:latin typeface="Arial Black" pitchFamily="34" charset="0"/>
              </a:rPr>
              <a:t>Step 2: Start Shopping</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3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1</a:t>
            </a:r>
            <a:r>
              <a:rPr lang="en-US" sz="3200" b="1" dirty="0" smtClean="0">
                <a:solidFill>
                  <a:schemeClr val="tx1">
                    <a:lumMod val="50000"/>
                    <a:lumOff val="50000"/>
                  </a:schemeClr>
                </a:solidFill>
              </a:rPr>
              <a:t>. </a:t>
            </a:r>
            <a:r>
              <a:rPr lang="en-US" sz="3200" b="1" dirty="0">
                <a:solidFill>
                  <a:schemeClr val="tx1">
                    <a:lumMod val="50000"/>
                    <a:lumOff val="50000"/>
                  </a:schemeClr>
                </a:solidFill>
              </a:rPr>
              <a:t>Go to www.marveloptics.com/new-eyes.html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05818"/>
            <a:ext cx="8077200" cy="4328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7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2. Use the filter </a:t>
            </a:r>
            <a:r>
              <a:rPr lang="en-US" sz="3200" b="1" dirty="0" smtClean="0">
                <a:solidFill>
                  <a:schemeClr val="tx1">
                    <a:lumMod val="50000"/>
                    <a:lumOff val="50000"/>
                  </a:schemeClr>
                </a:solidFill>
              </a:rPr>
              <a:t>tool to </a:t>
            </a:r>
            <a:r>
              <a:rPr lang="en-US" sz="3200" b="1" dirty="0">
                <a:solidFill>
                  <a:schemeClr val="tx1">
                    <a:lumMod val="50000"/>
                    <a:lumOff val="50000"/>
                  </a:schemeClr>
                </a:solidFill>
              </a:rPr>
              <a:t>select frames by gender and size.  Select a frame of your clients choice.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47800"/>
            <a:ext cx="7848600" cy="4208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615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610600" cy="1015663"/>
          </a:xfrm>
          <a:prstGeom prst="rect">
            <a:avLst/>
          </a:prstGeom>
        </p:spPr>
        <p:txBody>
          <a:bodyPr wrap="square">
            <a:spAutoFit/>
          </a:bodyPr>
          <a:lstStyle/>
          <a:p>
            <a:r>
              <a:rPr lang="en-US" sz="3200" b="1" dirty="0">
                <a:solidFill>
                  <a:schemeClr val="tx1">
                    <a:lumMod val="50000"/>
                    <a:lumOff val="50000"/>
                  </a:schemeClr>
                </a:solidFill>
              </a:rPr>
              <a:t>3. </a:t>
            </a:r>
            <a:r>
              <a:rPr lang="en-US" sz="3200" b="1" dirty="0" smtClean="0">
                <a:solidFill>
                  <a:schemeClr val="tx1">
                    <a:lumMod val="50000"/>
                    <a:lumOff val="50000"/>
                  </a:schemeClr>
                </a:solidFill>
              </a:rPr>
              <a:t>The Product Detail Page – </a:t>
            </a:r>
            <a:r>
              <a:rPr lang="en-US" sz="2800" b="1" dirty="0" smtClean="0">
                <a:solidFill>
                  <a:schemeClr val="tx1">
                    <a:lumMod val="50000"/>
                    <a:lumOff val="50000"/>
                  </a:schemeClr>
                </a:solidFill>
              </a:rPr>
              <a:t>allows you to review frame information with a 360 degree view of the frames</a:t>
            </a:r>
            <a:endParaRPr lang="en-US" sz="28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26" y="1244263"/>
            <a:ext cx="5562600" cy="238933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5300" y="2770252"/>
            <a:ext cx="5502926" cy="302590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715000" y="2895600"/>
            <a:ext cx="2595237" cy="737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p:nvSpPr>
        <p:spPr>
          <a:xfrm>
            <a:off x="3035300" y="3886200"/>
            <a:ext cx="3977318"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9720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2062103"/>
          </a:xfrm>
          <a:prstGeom prst="rect">
            <a:avLst/>
          </a:prstGeom>
        </p:spPr>
        <p:txBody>
          <a:bodyPr wrap="square">
            <a:spAutoFit/>
          </a:bodyPr>
          <a:lstStyle/>
          <a:p>
            <a:r>
              <a:rPr lang="en-US" sz="3200" b="1" dirty="0">
                <a:solidFill>
                  <a:schemeClr val="tx1">
                    <a:lumMod val="50000"/>
                    <a:lumOff val="50000"/>
                  </a:schemeClr>
                </a:solidFill>
              </a:rPr>
              <a:t>4. You can help the customer by also using the “Try On” feature which will allow customer to visualize how the frame will look and fit on them.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72" y="2590799"/>
            <a:ext cx="8077200" cy="2653845"/>
          </a:xfrm>
          <a:prstGeom prst="rect">
            <a:avLst/>
          </a:prstGeom>
          <a:ln>
            <a:noFill/>
          </a:ln>
          <a:effectLst>
            <a:outerShdw blurRad="292100" dist="139700" dir="2700000" algn="tl" rotWithShape="0">
              <a:srgbClr val="333333">
                <a:alpha val="65000"/>
              </a:srgbClr>
            </a:outerShdw>
          </a:effectLst>
        </p:spPr>
      </p:pic>
      <p:pic>
        <p:nvPicPr>
          <p:cNvPr id="7"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8001000" y="3460521"/>
            <a:ext cx="9144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9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smtClean="0">
                <a:solidFill>
                  <a:schemeClr val="tx1">
                    <a:lumMod val="50000"/>
                    <a:lumOff val="50000"/>
                  </a:schemeClr>
                </a:solidFill>
              </a:rPr>
              <a:t>5. </a:t>
            </a:r>
            <a:r>
              <a:rPr lang="en-US" sz="3200" b="1" dirty="0">
                <a:solidFill>
                  <a:schemeClr val="tx1">
                    <a:lumMod val="50000"/>
                    <a:lumOff val="50000"/>
                  </a:schemeClr>
                </a:solidFill>
              </a:rPr>
              <a:t>Click “Select Lens” once your client has finalized his or her preference.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52600"/>
            <a:ext cx="8077200" cy="3513132"/>
          </a:xfrm>
          <a:prstGeom prst="rect">
            <a:avLst/>
          </a:prstGeom>
          <a:ln>
            <a:noFill/>
          </a:ln>
          <a:effectLst>
            <a:outerShdw blurRad="292100" dist="139700" dir="2700000" algn="tl" rotWithShape="0">
              <a:srgbClr val="333333">
                <a:alpha val="65000"/>
              </a:srgbClr>
            </a:outerShdw>
          </a:effectLst>
        </p:spPr>
      </p:pic>
      <p:pic>
        <p:nvPicPr>
          <p:cNvPr id="7"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876800" y="3810000"/>
            <a:ext cx="9144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6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792162"/>
          </a:xfrm>
        </p:spPr>
        <p:txBody>
          <a:bodyPr>
            <a:normAutofit/>
          </a:bodyPr>
          <a:lstStyle/>
          <a:p>
            <a:pPr algn="l"/>
            <a:r>
              <a:rPr lang="en-US" sz="4000" i="1" dirty="0" smtClean="0">
                <a:solidFill>
                  <a:srgbClr val="FB510D"/>
                </a:solidFill>
                <a:latin typeface="Arial Black" pitchFamily="34" charset="0"/>
              </a:rPr>
              <a:t>Table of Contents</a:t>
            </a:r>
            <a:endParaRPr lang="en-US" sz="4000" i="1" dirty="0">
              <a:solidFill>
                <a:srgbClr val="FB510D"/>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sp>
        <p:nvSpPr>
          <p:cNvPr id="4" name="Rectangle 3"/>
          <p:cNvSpPr/>
          <p:nvPr/>
        </p:nvSpPr>
        <p:spPr>
          <a:xfrm>
            <a:off x="381000" y="1295400"/>
            <a:ext cx="8305800" cy="3323987"/>
          </a:xfrm>
          <a:prstGeom prst="rect">
            <a:avLst/>
          </a:prstGeom>
        </p:spPr>
        <p:txBody>
          <a:bodyPr wrap="square">
            <a:spAutoFit/>
          </a:bodyPr>
          <a:lstStyle/>
          <a:p>
            <a:pPr>
              <a:lnSpc>
                <a:spcPct val="150000"/>
              </a:lnSpc>
              <a:buFont typeface="Arial" pitchFamily="34" charset="0"/>
              <a:buChar char="•"/>
            </a:pPr>
            <a:r>
              <a:rPr lang="en-US" sz="2800" b="1" i="1" dirty="0" smtClean="0">
                <a:solidFill>
                  <a:schemeClr val="tx1">
                    <a:lumMod val="50000"/>
                    <a:lumOff val="50000"/>
                  </a:schemeClr>
                </a:solidFill>
                <a:latin typeface="Arial Black" pitchFamily="34" charset="0"/>
              </a:rPr>
              <a:t> About MarvelOptics.com</a:t>
            </a:r>
          </a:p>
          <a:p>
            <a:pPr>
              <a:lnSpc>
                <a:spcPct val="150000"/>
              </a:lnSpc>
              <a:buFont typeface="Arial" pitchFamily="34" charset="0"/>
              <a:buChar char="•"/>
            </a:pPr>
            <a:r>
              <a:rPr lang="en-US" sz="2800" b="1" i="1" dirty="0">
                <a:solidFill>
                  <a:schemeClr val="tx1">
                    <a:lumMod val="50000"/>
                    <a:lumOff val="50000"/>
                  </a:schemeClr>
                </a:solidFill>
                <a:latin typeface="Arial Black" pitchFamily="34" charset="0"/>
              </a:rPr>
              <a:t> About </a:t>
            </a:r>
            <a:r>
              <a:rPr lang="en-US" sz="2800" b="1" i="1" dirty="0" smtClean="0">
                <a:solidFill>
                  <a:schemeClr val="tx1">
                    <a:lumMod val="50000"/>
                    <a:lumOff val="50000"/>
                  </a:schemeClr>
                </a:solidFill>
                <a:latin typeface="Arial Black" pitchFamily="34" charset="0"/>
              </a:rPr>
              <a:t>New Eyes </a:t>
            </a:r>
          </a:p>
          <a:p>
            <a:pPr>
              <a:lnSpc>
                <a:spcPct val="150000"/>
              </a:lnSpc>
              <a:buFont typeface="Arial" pitchFamily="34" charset="0"/>
              <a:buChar char="•"/>
            </a:pPr>
            <a:r>
              <a:rPr lang="en-US" sz="2800" b="1" i="1" dirty="0" smtClean="0">
                <a:solidFill>
                  <a:schemeClr val="tx1">
                    <a:lumMod val="50000"/>
                    <a:lumOff val="50000"/>
                  </a:schemeClr>
                </a:solidFill>
                <a:latin typeface="Arial Black" pitchFamily="34" charset="0"/>
              </a:rPr>
              <a:t> Service Overview </a:t>
            </a:r>
          </a:p>
          <a:p>
            <a:pPr>
              <a:lnSpc>
                <a:spcPct val="150000"/>
              </a:lnSpc>
              <a:buFont typeface="Arial" pitchFamily="34" charset="0"/>
              <a:buChar char="•"/>
            </a:pPr>
            <a:r>
              <a:rPr lang="en-US" sz="2800" b="1" i="1" dirty="0" smtClean="0">
                <a:solidFill>
                  <a:schemeClr val="tx1">
                    <a:lumMod val="50000"/>
                    <a:lumOff val="50000"/>
                  </a:schemeClr>
                </a:solidFill>
                <a:latin typeface="Arial Black" pitchFamily="34" charset="0"/>
              </a:rPr>
              <a:t> Order Process</a:t>
            </a:r>
          </a:p>
          <a:p>
            <a:pPr>
              <a:lnSpc>
                <a:spcPct val="150000"/>
              </a:lnSpc>
              <a:buFont typeface="Arial" pitchFamily="34" charset="0"/>
              <a:buChar char="•"/>
            </a:pPr>
            <a:r>
              <a:rPr lang="en-US" sz="2800" b="1" i="1" dirty="0" smtClean="0">
                <a:solidFill>
                  <a:schemeClr val="tx1">
                    <a:lumMod val="50000"/>
                    <a:lumOff val="50000"/>
                  </a:schemeClr>
                </a:solidFill>
                <a:latin typeface="Arial Black" pitchFamily="34" charset="0"/>
              </a:rPr>
              <a:t> Contact Information</a:t>
            </a:r>
          </a:p>
        </p:txBody>
      </p:sp>
      <p:pic>
        <p:nvPicPr>
          <p:cNvPr id="6"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8686800" cy="792162"/>
          </a:xfrm>
        </p:spPr>
        <p:txBody>
          <a:bodyPr>
            <a:normAutofit/>
          </a:bodyPr>
          <a:lstStyle/>
          <a:p>
            <a:pPr algn="l"/>
            <a:r>
              <a:rPr lang="en-US" i="1" dirty="0" smtClean="0">
                <a:solidFill>
                  <a:schemeClr val="bg1"/>
                </a:solidFill>
                <a:latin typeface="Arial Black" pitchFamily="34" charset="0"/>
              </a:rPr>
              <a:t>Step 3: Customize Lens</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4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2185214"/>
          </a:xfrm>
          <a:prstGeom prst="rect">
            <a:avLst/>
          </a:prstGeom>
        </p:spPr>
        <p:txBody>
          <a:bodyPr wrap="square">
            <a:spAutoFit/>
          </a:bodyPr>
          <a:lstStyle/>
          <a:p>
            <a:pPr marL="514350" indent="-514350">
              <a:buAutoNum type="arabicPeriod"/>
            </a:pPr>
            <a:r>
              <a:rPr lang="en-US" sz="3200" b="1" dirty="0" smtClean="0">
                <a:solidFill>
                  <a:schemeClr val="tx1">
                    <a:lumMod val="50000"/>
                    <a:lumOff val="50000"/>
                  </a:schemeClr>
                </a:solidFill>
              </a:rPr>
              <a:t>Identify </a:t>
            </a:r>
            <a:r>
              <a:rPr lang="en-US" sz="3200" b="1" dirty="0">
                <a:solidFill>
                  <a:schemeClr val="tx1">
                    <a:lumMod val="50000"/>
                    <a:lumOff val="50000"/>
                  </a:schemeClr>
                </a:solidFill>
              </a:rPr>
              <a:t>if client needs single vision or bifocal lens. </a:t>
            </a:r>
          </a:p>
          <a:p>
            <a:pPr marL="971550" lvl="1" indent="-514350">
              <a:buFont typeface="Arial" pitchFamily="34" charset="0"/>
              <a:buChar char="•"/>
            </a:pPr>
            <a:r>
              <a:rPr lang="en-US" sz="2400" b="1" dirty="0" smtClean="0">
                <a:solidFill>
                  <a:schemeClr val="tx1">
                    <a:lumMod val="50000"/>
                    <a:lumOff val="50000"/>
                  </a:schemeClr>
                </a:solidFill>
              </a:rPr>
              <a:t>This </a:t>
            </a:r>
            <a:r>
              <a:rPr lang="en-US" sz="2400" b="1" dirty="0">
                <a:solidFill>
                  <a:schemeClr val="tx1">
                    <a:lumMod val="50000"/>
                    <a:lumOff val="50000"/>
                  </a:schemeClr>
                </a:solidFill>
              </a:rPr>
              <a:t>can be found on </a:t>
            </a:r>
            <a:r>
              <a:rPr lang="en-US" sz="2400" b="1" dirty="0" smtClean="0">
                <a:solidFill>
                  <a:schemeClr val="tx1">
                    <a:lumMod val="50000"/>
                    <a:lumOff val="50000"/>
                  </a:schemeClr>
                </a:solidFill>
              </a:rPr>
              <a:t>customer’s </a:t>
            </a:r>
            <a:r>
              <a:rPr lang="en-US" sz="2400" b="1" dirty="0">
                <a:solidFill>
                  <a:schemeClr val="tx1">
                    <a:lumMod val="50000"/>
                    <a:lumOff val="50000"/>
                  </a:schemeClr>
                </a:solidFill>
              </a:rPr>
              <a:t>prescription </a:t>
            </a:r>
            <a:r>
              <a:rPr lang="en-US" sz="2400" b="1" dirty="0" smtClean="0">
                <a:solidFill>
                  <a:schemeClr val="tx1">
                    <a:lumMod val="50000"/>
                    <a:lumOff val="50000"/>
                  </a:schemeClr>
                </a:solidFill>
              </a:rPr>
              <a:t>card. Typically, if there is a number under “ADD” column, the customer requires bifocal lens. </a:t>
            </a:r>
            <a:endParaRPr lang="en-US" sz="28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398854"/>
            <a:ext cx="7924800" cy="3392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06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2</a:t>
            </a:r>
            <a:r>
              <a:rPr lang="en-US" sz="3200" b="1" dirty="0" smtClean="0">
                <a:solidFill>
                  <a:schemeClr val="tx1">
                    <a:lumMod val="50000"/>
                    <a:lumOff val="50000"/>
                  </a:schemeClr>
                </a:solidFill>
              </a:rPr>
              <a:t>. Select Standard Thickness and Anti-Scratch coating and No Tint. </a:t>
            </a:r>
            <a:endParaRPr lang="en-US" sz="32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113" y="1270587"/>
            <a:ext cx="6110288" cy="4677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97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754326"/>
          </a:xfrm>
          <a:prstGeom prst="rect">
            <a:avLst/>
          </a:prstGeom>
        </p:spPr>
        <p:txBody>
          <a:bodyPr wrap="square">
            <a:spAutoFit/>
          </a:bodyPr>
          <a:lstStyle/>
          <a:p>
            <a:r>
              <a:rPr lang="en-US" sz="3200" b="1" dirty="0">
                <a:solidFill>
                  <a:schemeClr val="tx1">
                    <a:lumMod val="50000"/>
                    <a:lumOff val="50000"/>
                  </a:schemeClr>
                </a:solidFill>
              </a:rPr>
              <a:t>3</a:t>
            </a:r>
            <a:r>
              <a:rPr lang="en-US" sz="3200" b="1" dirty="0" smtClean="0">
                <a:solidFill>
                  <a:schemeClr val="tx1">
                    <a:lumMod val="50000"/>
                    <a:lumOff val="50000"/>
                  </a:schemeClr>
                </a:solidFill>
              </a:rPr>
              <a:t>. Provide client’s prescription</a:t>
            </a:r>
          </a:p>
          <a:p>
            <a:r>
              <a:rPr lang="en-US" sz="2800" b="1" dirty="0">
                <a:solidFill>
                  <a:schemeClr val="tx1">
                    <a:lumMod val="50000"/>
                    <a:lumOff val="50000"/>
                  </a:schemeClr>
                </a:solidFill>
              </a:rPr>
              <a:t>	</a:t>
            </a:r>
            <a:r>
              <a:rPr lang="en-US" sz="2400" b="1" dirty="0" smtClean="0">
                <a:solidFill>
                  <a:schemeClr val="tx1">
                    <a:lumMod val="50000"/>
                    <a:lumOff val="50000"/>
                  </a:schemeClr>
                </a:solidFill>
              </a:rPr>
              <a:t>-there are multiple ways you can provide this. You can either : fax, text, email, upload it, ask us to call client’s doctor or you can enter it right away. </a:t>
            </a:r>
            <a:endParaRPr lang="en-US" sz="2400" b="1" dirty="0">
              <a:solidFill>
                <a:schemeClr val="tx1">
                  <a:lumMod val="50000"/>
                  <a:lumOff val="50000"/>
                </a:schemeClr>
              </a:solidFill>
            </a:endParaRPr>
          </a:p>
        </p:txBody>
      </p:sp>
      <p:sp>
        <p:nvSpPr>
          <p:cNvPr id="5" name="Rectangle 4"/>
          <p:cNvSpPr/>
          <p:nvPr/>
        </p:nvSpPr>
        <p:spPr>
          <a:xfrm>
            <a:off x="304800" y="5181600"/>
            <a:ext cx="8458200" cy="1015663"/>
          </a:xfrm>
          <a:prstGeom prst="rect">
            <a:avLst/>
          </a:prstGeom>
        </p:spPr>
        <p:txBody>
          <a:bodyPr wrap="square">
            <a:spAutoFit/>
          </a:bodyPr>
          <a:lstStyle/>
          <a:p>
            <a:r>
              <a:rPr lang="en-US" sz="2000" b="1" i="1" dirty="0" smtClean="0">
                <a:solidFill>
                  <a:schemeClr val="tx1">
                    <a:lumMod val="50000"/>
                    <a:lumOff val="50000"/>
                  </a:schemeClr>
                </a:solidFill>
              </a:rPr>
              <a:t>*Note that PD is a required field. If customer does not have a PD value, consult with optician if possible. </a:t>
            </a:r>
          </a:p>
          <a:p>
            <a:r>
              <a:rPr lang="en-US" sz="2000" b="1" i="1" dirty="0" smtClean="0">
                <a:solidFill>
                  <a:schemeClr val="tx1">
                    <a:lumMod val="50000"/>
                    <a:lumOff val="50000"/>
                  </a:schemeClr>
                </a:solidFill>
              </a:rPr>
              <a:t>*Upload or entering of prescription will create faster processing time.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01087"/>
            <a:ext cx="6514571" cy="222885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514600"/>
            <a:ext cx="5715000" cy="2444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05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508105"/>
          </a:xfrm>
          <a:prstGeom prst="rect">
            <a:avLst/>
          </a:prstGeom>
        </p:spPr>
        <p:txBody>
          <a:bodyPr wrap="square">
            <a:spAutoFit/>
          </a:bodyPr>
          <a:lstStyle/>
          <a:p>
            <a:r>
              <a:rPr lang="en-US" sz="3200" b="1" dirty="0" smtClean="0">
                <a:solidFill>
                  <a:schemeClr val="tx1">
                    <a:lumMod val="50000"/>
                    <a:lumOff val="50000"/>
                  </a:schemeClr>
                </a:solidFill>
              </a:rPr>
              <a:t>4. Review the order and prescription and if everything is ok then click “ADD to Cart”.</a:t>
            </a:r>
          </a:p>
          <a:p>
            <a:r>
              <a:rPr lang="en-US" sz="2800" b="1" dirty="0">
                <a:solidFill>
                  <a:schemeClr val="tx1">
                    <a:lumMod val="50000"/>
                    <a:lumOff val="50000"/>
                  </a:schemeClr>
                </a:solidFill>
              </a:rPr>
              <a:t>	</a:t>
            </a:r>
            <a:endParaRPr lang="en-US" sz="2400" b="1" dirty="0">
              <a:solidFill>
                <a:schemeClr val="tx1">
                  <a:lumMod val="50000"/>
                  <a:lumOff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68" y="1447800"/>
            <a:ext cx="7977783" cy="3867745"/>
          </a:xfrm>
          <a:prstGeom prst="rect">
            <a:avLst/>
          </a:prstGeom>
          <a:ln>
            <a:noFill/>
          </a:ln>
          <a:effectLst>
            <a:outerShdw blurRad="292100" dist="139700" dir="2700000" algn="tl" rotWithShape="0">
              <a:srgbClr val="333333">
                <a:alpha val="65000"/>
              </a:srgbClr>
            </a:outerShdw>
          </a:effectLst>
        </p:spPr>
      </p:pic>
      <p:pic>
        <p:nvPicPr>
          <p:cNvPr id="9"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848600" y="4572000"/>
            <a:ext cx="9144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3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8686800" cy="792162"/>
          </a:xfrm>
        </p:spPr>
        <p:txBody>
          <a:bodyPr>
            <a:normAutofit fontScale="90000"/>
          </a:bodyPr>
          <a:lstStyle/>
          <a:p>
            <a:pPr algn="l"/>
            <a:r>
              <a:rPr lang="en-US" i="1" dirty="0" smtClean="0">
                <a:solidFill>
                  <a:schemeClr val="bg1"/>
                </a:solidFill>
                <a:latin typeface="Arial Black" pitchFamily="34" charset="0"/>
              </a:rPr>
              <a:t>Step 4: Place customer order</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92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569660"/>
          </a:xfrm>
          <a:prstGeom prst="rect">
            <a:avLst/>
          </a:prstGeom>
        </p:spPr>
        <p:txBody>
          <a:bodyPr wrap="square">
            <a:spAutoFit/>
          </a:bodyPr>
          <a:lstStyle/>
          <a:p>
            <a:r>
              <a:rPr lang="en-US" sz="3200" b="1" dirty="0" smtClean="0">
                <a:solidFill>
                  <a:schemeClr val="tx1">
                    <a:lumMod val="50000"/>
                    <a:lumOff val="50000"/>
                  </a:schemeClr>
                </a:solidFill>
              </a:rPr>
              <a:t>1. Review your order </a:t>
            </a:r>
            <a:r>
              <a:rPr lang="en-US" sz="3200" b="1" dirty="0">
                <a:solidFill>
                  <a:schemeClr val="tx1">
                    <a:lumMod val="50000"/>
                    <a:lumOff val="50000"/>
                  </a:schemeClr>
                </a:solidFill>
              </a:rPr>
              <a:t>to ensure accuracy in </a:t>
            </a:r>
            <a:r>
              <a:rPr lang="en-US" sz="3200" b="1" dirty="0" smtClean="0">
                <a:solidFill>
                  <a:schemeClr val="tx1">
                    <a:lumMod val="50000"/>
                    <a:lumOff val="50000"/>
                  </a:schemeClr>
                </a:solidFill>
              </a:rPr>
              <a:t>the cart page. If everything looks good, click “Checkout”.</a:t>
            </a:r>
            <a:endParaRPr lang="en-US" sz="3200" b="1" dirty="0">
              <a:solidFill>
                <a:schemeClr val="tx1">
                  <a:lumMod val="50000"/>
                  <a:lumOff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91" y="1754243"/>
            <a:ext cx="6369527" cy="297015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6235" t="52830"/>
          <a:stretch/>
        </p:blipFill>
        <p:spPr>
          <a:xfrm>
            <a:off x="5385391" y="3964043"/>
            <a:ext cx="2512828" cy="1933676"/>
          </a:xfrm>
          <a:prstGeom prst="rect">
            <a:avLst/>
          </a:prstGeom>
          <a:ln>
            <a:noFill/>
          </a:ln>
          <a:effectLst>
            <a:outerShdw blurRad="292100" dist="139700" dir="2700000" algn="tl" rotWithShape="0">
              <a:srgbClr val="333333">
                <a:alpha val="65000"/>
              </a:srgbClr>
            </a:outerShdw>
          </a:effectLst>
        </p:spPr>
      </p:pic>
      <p:pic>
        <p:nvPicPr>
          <p:cNvPr id="10" name="Picture 2" descr="C:\Users\Lyka Delgado\AppData\Local\Microsoft\Windows\INetCache\IE\ARFVZOFS\1024px-Uploadform_arrow.svg[1].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573927" y="5127227"/>
            <a:ext cx="990600" cy="99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3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2</a:t>
            </a:r>
            <a:r>
              <a:rPr lang="en-US" sz="3200" b="1" dirty="0" smtClean="0">
                <a:solidFill>
                  <a:schemeClr val="tx1">
                    <a:lumMod val="50000"/>
                    <a:lumOff val="50000"/>
                  </a:schemeClr>
                </a:solidFill>
              </a:rPr>
              <a:t>. Click on the log-in link if you are not yet logged into your account. </a:t>
            </a:r>
            <a:endParaRPr lang="en-US" sz="32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86" y="1722311"/>
            <a:ext cx="7924800" cy="3938091"/>
          </a:xfrm>
          <a:prstGeom prst="rect">
            <a:avLst/>
          </a:prstGeom>
          <a:ln>
            <a:noFill/>
          </a:ln>
          <a:effectLst>
            <a:outerShdw blurRad="292100" dist="139700" dir="2700000" algn="tl" rotWithShape="0">
              <a:srgbClr val="333333">
                <a:alpha val="65000"/>
              </a:srgbClr>
            </a:outerShdw>
          </a:effectLst>
        </p:spPr>
      </p:pic>
      <p:pic>
        <p:nvPicPr>
          <p:cNvPr id="7"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5562600" y="2209800"/>
            <a:ext cx="718853" cy="718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89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446550"/>
          </a:xfrm>
          <a:prstGeom prst="rect">
            <a:avLst/>
          </a:prstGeom>
        </p:spPr>
        <p:txBody>
          <a:bodyPr wrap="square">
            <a:spAutoFit/>
          </a:bodyPr>
          <a:lstStyle/>
          <a:p>
            <a:r>
              <a:rPr lang="en-US" sz="3200" b="1" dirty="0">
                <a:solidFill>
                  <a:schemeClr val="tx1">
                    <a:lumMod val="50000"/>
                    <a:lumOff val="50000"/>
                  </a:schemeClr>
                </a:solidFill>
              </a:rPr>
              <a:t>3</a:t>
            </a:r>
            <a:r>
              <a:rPr lang="en-US" sz="3200" b="1" dirty="0" smtClean="0">
                <a:solidFill>
                  <a:schemeClr val="tx1">
                    <a:lumMod val="50000"/>
                    <a:lumOff val="50000"/>
                  </a:schemeClr>
                </a:solidFill>
              </a:rPr>
              <a:t>. Enter your client’s shipping information</a:t>
            </a:r>
          </a:p>
          <a:p>
            <a:r>
              <a:rPr lang="en-US" sz="3200" b="1" dirty="0">
                <a:solidFill>
                  <a:schemeClr val="tx1">
                    <a:lumMod val="50000"/>
                    <a:lumOff val="50000"/>
                  </a:schemeClr>
                </a:solidFill>
              </a:rPr>
              <a:t>	</a:t>
            </a:r>
            <a:r>
              <a:rPr lang="en-US" sz="2400" b="1" dirty="0" smtClean="0">
                <a:solidFill>
                  <a:schemeClr val="tx1">
                    <a:lumMod val="50000"/>
                    <a:lumOff val="50000"/>
                  </a:schemeClr>
                </a:solidFill>
              </a:rPr>
              <a:t>- alternatively, you can enter the agency address if client wants to pick up order from agency location. </a:t>
            </a:r>
            <a:endParaRPr lang="en-US" sz="24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325" y="1672686"/>
            <a:ext cx="6293011" cy="4267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0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4</a:t>
            </a:r>
            <a:r>
              <a:rPr lang="en-US" sz="3200" b="1" dirty="0" smtClean="0">
                <a:solidFill>
                  <a:schemeClr val="tx1">
                    <a:lumMod val="50000"/>
                    <a:lumOff val="50000"/>
                  </a:schemeClr>
                </a:solidFill>
              </a:rPr>
              <a:t>. Choose “Enter Billing address” and enter your agency’s information</a:t>
            </a:r>
            <a:endParaRPr lang="en-US" sz="32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87" y="1676400"/>
            <a:ext cx="7515225" cy="162877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61987" y="3886200"/>
            <a:ext cx="7415213" cy="1815882"/>
          </a:xfrm>
          <a:prstGeom prst="rect">
            <a:avLst/>
          </a:prstGeom>
          <a:noFill/>
        </p:spPr>
        <p:txBody>
          <a:bodyPr wrap="square" rtlCol="0">
            <a:spAutoFit/>
          </a:bodyPr>
          <a:lstStyle/>
          <a:p>
            <a:pPr algn="just"/>
            <a:r>
              <a:rPr lang="en-PH" sz="2800" i="1" dirty="0" smtClean="0">
                <a:solidFill>
                  <a:schemeClr val="bg1">
                    <a:lumMod val="50000"/>
                  </a:schemeClr>
                </a:solidFill>
              </a:rPr>
              <a:t>* </a:t>
            </a:r>
            <a:r>
              <a:rPr lang="en-PH" sz="2800" b="1" i="1" dirty="0" smtClean="0">
                <a:solidFill>
                  <a:schemeClr val="bg1">
                    <a:lumMod val="50000"/>
                  </a:schemeClr>
                </a:solidFill>
              </a:rPr>
              <a:t>This is for us to be able to trace what agency the order is associated with.  Your agency won’t be billed in any way. The voucher covers all costs of the order including shipping fees. </a:t>
            </a:r>
            <a:endParaRPr lang="en-PH" sz="2800" b="1" i="1" dirty="0">
              <a:solidFill>
                <a:schemeClr val="bg1">
                  <a:lumMod val="50000"/>
                </a:schemeClr>
              </a:solidFill>
            </a:endParaRPr>
          </a:p>
        </p:txBody>
      </p:sp>
      <p:pic>
        <p:nvPicPr>
          <p:cNvPr id="8"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04800" y="2819400"/>
            <a:ext cx="718853" cy="718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819400"/>
            <a:ext cx="8686800" cy="792162"/>
          </a:xfrm>
        </p:spPr>
        <p:txBody>
          <a:bodyPr>
            <a:normAutofit fontScale="90000"/>
          </a:bodyPr>
          <a:lstStyle/>
          <a:p>
            <a:pPr algn="l"/>
            <a:r>
              <a:rPr lang="en-US" i="1" dirty="0" smtClean="0">
                <a:solidFill>
                  <a:schemeClr val="bg1"/>
                </a:solidFill>
                <a:latin typeface="Arial Black" pitchFamily="34" charset="0"/>
              </a:rPr>
              <a:t>About MarvelOptics.com &amp; New Eyes for the Needy</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5"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077218"/>
          </a:xfrm>
          <a:prstGeom prst="rect">
            <a:avLst/>
          </a:prstGeom>
        </p:spPr>
        <p:txBody>
          <a:bodyPr wrap="square">
            <a:spAutoFit/>
          </a:bodyPr>
          <a:lstStyle/>
          <a:p>
            <a:r>
              <a:rPr lang="en-US" sz="3200" b="1" dirty="0">
                <a:solidFill>
                  <a:schemeClr val="tx1">
                    <a:lumMod val="50000"/>
                    <a:lumOff val="50000"/>
                  </a:schemeClr>
                </a:solidFill>
              </a:rPr>
              <a:t>5</a:t>
            </a:r>
            <a:r>
              <a:rPr lang="en-US" sz="3200" b="1" dirty="0" smtClean="0">
                <a:solidFill>
                  <a:schemeClr val="tx1">
                    <a:lumMod val="50000"/>
                    <a:lumOff val="50000"/>
                  </a:schemeClr>
                </a:solidFill>
              </a:rPr>
              <a:t>. Select the standard shipping option under the “Shipping Method” section. </a:t>
            </a:r>
            <a:endParaRPr lang="en-US" sz="3200" b="1" dirty="0">
              <a:solidFill>
                <a:schemeClr val="tx1">
                  <a:lumMod val="50000"/>
                  <a:lumOff val="50000"/>
                </a:schemeClr>
              </a:solidFill>
            </a:endParaRPr>
          </a:p>
        </p:txBody>
      </p:sp>
      <p:sp>
        <p:nvSpPr>
          <p:cNvPr id="5" name="Rectangle 4"/>
          <p:cNvSpPr/>
          <p:nvPr/>
        </p:nvSpPr>
        <p:spPr>
          <a:xfrm>
            <a:off x="304800" y="4312384"/>
            <a:ext cx="8458200" cy="1631216"/>
          </a:xfrm>
          <a:prstGeom prst="rect">
            <a:avLst/>
          </a:prstGeom>
        </p:spPr>
        <p:txBody>
          <a:bodyPr wrap="square">
            <a:spAutoFit/>
          </a:bodyPr>
          <a:lstStyle/>
          <a:p>
            <a:r>
              <a:rPr lang="en-US" sz="2000" b="1" i="1" dirty="0" smtClean="0">
                <a:solidFill>
                  <a:schemeClr val="tx1">
                    <a:lumMod val="50000"/>
                    <a:lumOff val="50000"/>
                  </a:schemeClr>
                </a:solidFill>
              </a:rPr>
              <a:t>Please note that selecting the express shipping option will not expedite your clients order. The express shipping option is not available. </a:t>
            </a:r>
          </a:p>
          <a:p>
            <a:endParaRPr lang="en-US" sz="2000" b="1" i="1" dirty="0">
              <a:solidFill>
                <a:schemeClr val="tx1">
                  <a:lumMod val="50000"/>
                  <a:lumOff val="50000"/>
                </a:schemeClr>
              </a:solidFill>
            </a:endParaRPr>
          </a:p>
          <a:p>
            <a:r>
              <a:rPr lang="en-US" sz="2000" b="1" i="1" dirty="0" smtClean="0">
                <a:solidFill>
                  <a:schemeClr val="tx1">
                    <a:lumMod val="50000"/>
                    <a:lumOff val="50000"/>
                  </a:schemeClr>
                </a:solidFill>
              </a:rPr>
              <a:t>All order will take 10-14 days to be delivered. Please notify your clients accordingly.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 y="1888274"/>
            <a:ext cx="8124825" cy="1743075"/>
          </a:xfrm>
          <a:prstGeom prst="rect">
            <a:avLst/>
          </a:prstGeom>
          <a:ln>
            <a:noFill/>
          </a:ln>
          <a:effectLst>
            <a:outerShdw blurRad="292100" dist="139700" dir="2700000" algn="tl" rotWithShape="0">
              <a:srgbClr val="333333">
                <a:alpha val="65000"/>
              </a:srgbClr>
            </a:outerShdw>
          </a:effectLst>
        </p:spPr>
      </p:pic>
      <p:pic>
        <p:nvPicPr>
          <p:cNvPr id="8"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6629401" y="2837121"/>
            <a:ext cx="1049079" cy="1049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3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2862322"/>
          </a:xfrm>
          <a:prstGeom prst="rect">
            <a:avLst/>
          </a:prstGeom>
        </p:spPr>
        <p:txBody>
          <a:bodyPr wrap="square">
            <a:spAutoFit/>
          </a:bodyPr>
          <a:lstStyle/>
          <a:p>
            <a:r>
              <a:rPr lang="en-US" sz="3200" b="1" dirty="0">
                <a:solidFill>
                  <a:schemeClr val="tx1">
                    <a:lumMod val="50000"/>
                    <a:lumOff val="50000"/>
                  </a:schemeClr>
                </a:solidFill>
              </a:rPr>
              <a:t>6</a:t>
            </a:r>
            <a:r>
              <a:rPr lang="en-US" sz="3200" b="1" dirty="0" smtClean="0">
                <a:solidFill>
                  <a:schemeClr val="tx1">
                    <a:lumMod val="50000"/>
                    <a:lumOff val="50000"/>
                  </a:schemeClr>
                </a:solidFill>
              </a:rPr>
              <a:t>. Review your order in the “Order Summary” section</a:t>
            </a:r>
          </a:p>
          <a:p>
            <a:r>
              <a:rPr lang="en-US" sz="2800" b="1" dirty="0">
                <a:solidFill>
                  <a:schemeClr val="tx1">
                    <a:lumMod val="50000"/>
                    <a:lumOff val="50000"/>
                  </a:schemeClr>
                </a:solidFill>
              </a:rPr>
              <a:t> </a:t>
            </a:r>
            <a:r>
              <a:rPr lang="en-US" sz="2800" b="1" dirty="0" smtClean="0">
                <a:solidFill>
                  <a:schemeClr val="tx1">
                    <a:lumMod val="50000"/>
                    <a:lumOff val="50000"/>
                  </a:schemeClr>
                </a:solidFill>
              </a:rPr>
              <a:t>    -</a:t>
            </a:r>
            <a:r>
              <a:rPr lang="en-US" sz="2800" b="1" i="1" dirty="0">
                <a:solidFill>
                  <a:schemeClr val="tx1">
                    <a:lumMod val="50000"/>
                    <a:lumOff val="50000"/>
                  </a:schemeClr>
                </a:solidFill>
              </a:rPr>
              <a:t>Please note that the price reflected in the order summary is irrelevant and will not impact the use of the voucher provided by New Eyes. </a:t>
            </a:r>
          </a:p>
          <a:p>
            <a:endParaRPr lang="en-US" sz="3200" b="1"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514600"/>
            <a:ext cx="3565016" cy="3600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854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1569660"/>
          </a:xfrm>
          <a:prstGeom prst="rect">
            <a:avLst/>
          </a:prstGeom>
        </p:spPr>
        <p:txBody>
          <a:bodyPr wrap="square">
            <a:spAutoFit/>
          </a:bodyPr>
          <a:lstStyle/>
          <a:p>
            <a:r>
              <a:rPr lang="en-US" sz="3200" b="1" dirty="0" smtClean="0">
                <a:solidFill>
                  <a:schemeClr val="tx1">
                    <a:lumMod val="50000"/>
                    <a:lumOff val="50000"/>
                  </a:schemeClr>
                </a:solidFill>
              </a:rPr>
              <a:t>7. Enter New Eyes voucher number under the “Payment Method” section then click “Place Order”</a:t>
            </a:r>
            <a:endParaRPr lang="en-US" sz="3200" b="1" dirty="0">
              <a:solidFill>
                <a:schemeClr val="tx1">
                  <a:lumMod val="50000"/>
                  <a:lumOff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98260"/>
            <a:ext cx="7642035" cy="2844585"/>
          </a:xfrm>
          <a:prstGeom prst="rect">
            <a:avLst/>
          </a:prstGeom>
          <a:ln>
            <a:noFill/>
          </a:ln>
          <a:effectLst>
            <a:outerShdw blurRad="292100" dist="139700" dir="2700000" algn="tl" rotWithShape="0">
              <a:srgbClr val="333333">
                <a:alpha val="65000"/>
              </a:srgbClr>
            </a:outerShdw>
          </a:effectLst>
        </p:spPr>
      </p:pic>
      <p:pic>
        <p:nvPicPr>
          <p:cNvPr id="7"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4876800" y="3828196"/>
            <a:ext cx="1371599" cy="13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C:\Users\Lyka Delgado\AppData\Local\Microsoft\Windows\INetCache\IE\ARFVZOFS\1024px-Uploadform_arrow.svg[1].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734300" y="3733799"/>
            <a:ext cx="10668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29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8229600" cy="2308324"/>
          </a:xfrm>
          <a:prstGeom prst="rect">
            <a:avLst/>
          </a:prstGeom>
        </p:spPr>
        <p:txBody>
          <a:bodyPr wrap="square">
            <a:spAutoFit/>
          </a:bodyPr>
          <a:lstStyle/>
          <a:p>
            <a:r>
              <a:rPr lang="en-US" sz="3200" b="1" dirty="0" smtClean="0">
                <a:solidFill>
                  <a:schemeClr val="tx1">
                    <a:lumMod val="50000"/>
                    <a:lumOff val="50000"/>
                  </a:schemeClr>
                </a:solidFill>
              </a:rPr>
              <a:t>8. </a:t>
            </a:r>
            <a:r>
              <a:rPr lang="en-US" sz="3200" b="1" dirty="0">
                <a:solidFill>
                  <a:schemeClr val="tx1">
                    <a:lumMod val="50000"/>
                    <a:lumOff val="50000"/>
                  </a:schemeClr>
                </a:solidFill>
              </a:rPr>
              <a:t>Order Complete - </a:t>
            </a:r>
            <a:r>
              <a:rPr lang="en-US" sz="2800" b="1" dirty="0">
                <a:solidFill>
                  <a:schemeClr val="tx1">
                    <a:lumMod val="50000"/>
                    <a:lumOff val="50000"/>
                  </a:schemeClr>
                </a:solidFill>
              </a:rPr>
              <a:t>Verify order </a:t>
            </a:r>
            <a:r>
              <a:rPr lang="en-US" sz="2800" b="1" dirty="0" smtClean="0">
                <a:solidFill>
                  <a:schemeClr val="tx1">
                    <a:lumMod val="50000"/>
                    <a:lumOff val="50000"/>
                  </a:schemeClr>
                </a:solidFill>
              </a:rPr>
              <a:t>details such as shipping information and then provide a copy </a:t>
            </a:r>
            <a:r>
              <a:rPr lang="en-US" sz="2800" b="1" dirty="0">
                <a:solidFill>
                  <a:schemeClr val="tx1">
                    <a:lumMod val="50000"/>
                    <a:lumOff val="50000"/>
                  </a:schemeClr>
                </a:solidFill>
              </a:rPr>
              <a:t>of order number to customer. An automated email will be sent to your agency highlighting order details. </a:t>
            </a:r>
          </a:p>
          <a:p>
            <a:endParaRPr lang="en-US" sz="2800" b="1" dirty="0">
              <a:solidFill>
                <a:schemeClr val="tx1">
                  <a:lumMod val="50000"/>
                  <a:lumOff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46" y="2290703"/>
            <a:ext cx="7194645" cy="3386046"/>
          </a:xfrm>
          <a:prstGeom prst="rect">
            <a:avLst/>
          </a:prstGeom>
          <a:ln>
            <a:noFill/>
          </a:ln>
          <a:effectLst>
            <a:outerShdw blurRad="292100" dist="139700" dir="2700000" algn="tl" rotWithShape="0">
              <a:srgbClr val="333333">
                <a:alpha val="65000"/>
              </a:srgbClr>
            </a:outerShdw>
          </a:effectLst>
        </p:spPr>
      </p:pic>
      <p:pic>
        <p:nvPicPr>
          <p:cNvPr id="8" name="Picture 2" descr="C:\Users\Lyka Delgado\AppData\Local\Microsoft\Windows\INetCache\IE\ARFVZOFS\1024px-Uploadform_arrow.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391400" y="2384945"/>
            <a:ext cx="1371599" cy="13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21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17838"/>
            <a:ext cx="8686800" cy="792162"/>
          </a:xfrm>
        </p:spPr>
        <p:txBody>
          <a:bodyPr/>
          <a:lstStyle/>
          <a:p>
            <a:pPr algn="l"/>
            <a:r>
              <a:rPr lang="en-US" i="1" dirty="0" smtClean="0">
                <a:solidFill>
                  <a:schemeClr val="bg1"/>
                </a:solidFill>
                <a:latin typeface="Arial Black" pitchFamily="34" charset="0"/>
              </a:rPr>
              <a:t>Contact Information</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792162"/>
          </a:xfrm>
        </p:spPr>
        <p:txBody>
          <a:bodyPr>
            <a:normAutofit/>
          </a:bodyPr>
          <a:lstStyle/>
          <a:p>
            <a:pPr algn="l"/>
            <a:r>
              <a:rPr lang="en-US" sz="4000" i="1" dirty="0" smtClean="0">
                <a:solidFill>
                  <a:srgbClr val="FB510D"/>
                </a:solidFill>
                <a:latin typeface="Arial Black" pitchFamily="34" charset="0"/>
              </a:rPr>
              <a:t>Contact Marvel Optics</a:t>
            </a:r>
            <a:endParaRPr lang="en-US" sz="4000" i="1" dirty="0">
              <a:solidFill>
                <a:srgbClr val="FB510D"/>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sp>
        <p:nvSpPr>
          <p:cNvPr id="9" name="TextBox 8"/>
          <p:cNvSpPr txBox="1"/>
          <p:nvPr/>
        </p:nvSpPr>
        <p:spPr>
          <a:xfrm>
            <a:off x="228600" y="1447800"/>
            <a:ext cx="8382000" cy="4278094"/>
          </a:xfrm>
          <a:prstGeom prst="rect">
            <a:avLst/>
          </a:prstGeom>
          <a:noFill/>
        </p:spPr>
        <p:txBody>
          <a:bodyPr wrap="square" rtlCol="0">
            <a:spAutoFit/>
          </a:bodyPr>
          <a:lstStyle/>
          <a:p>
            <a:r>
              <a:rPr lang="en-US" sz="2000" b="1" dirty="0" smtClean="0"/>
              <a:t>Three easy ways to contact us</a:t>
            </a:r>
          </a:p>
          <a:p>
            <a:pPr marL="236538" indent="-236538"/>
            <a:endParaRPr lang="en-US" dirty="0" smtClean="0"/>
          </a:p>
          <a:p>
            <a:pPr marL="236538" indent="-236538">
              <a:buFont typeface="Arial" pitchFamily="34" charset="0"/>
              <a:buChar char="•"/>
            </a:pPr>
            <a:r>
              <a:rPr lang="en-US" dirty="0" smtClean="0"/>
              <a:t>Chat Online with an expert: Connect instantly with one of our experts. We are always available during working hours to assist you.</a:t>
            </a:r>
          </a:p>
          <a:p>
            <a:pPr marL="236538" indent="-236538">
              <a:buFont typeface="Arial" pitchFamily="34" charset="0"/>
              <a:buChar char="•"/>
            </a:pPr>
            <a:endParaRPr lang="en-US" dirty="0" smtClean="0"/>
          </a:p>
          <a:p>
            <a:pPr marL="236538" indent="-236538">
              <a:buFont typeface="Arial" pitchFamily="34" charset="0"/>
              <a:buChar char="•"/>
            </a:pPr>
            <a:r>
              <a:rPr lang="en-US" dirty="0" smtClean="0"/>
              <a:t>Email us:  </a:t>
            </a:r>
            <a:r>
              <a:rPr lang="en-US" dirty="0" smtClean="0">
                <a:hlinkClick r:id="rId3"/>
              </a:rPr>
              <a:t>customerservice@marvelOptics.com</a:t>
            </a:r>
            <a:r>
              <a:rPr lang="en-US" dirty="0" smtClean="0"/>
              <a:t>   Write to us today using the form on the website, and we will respond to your query within 24 hours with a detailed answer</a:t>
            </a:r>
          </a:p>
          <a:p>
            <a:pPr marL="236538" indent="-236538">
              <a:buFont typeface="Arial" pitchFamily="34" charset="0"/>
              <a:buChar char="•"/>
            </a:pPr>
            <a:endParaRPr lang="en-US" dirty="0" smtClean="0"/>
          </a:p>
          <a:p>
            <a:pPr marL="236538" indent="-236538" fontAlgn="base">
              <a:buFont typeface="Arial" pitchFamily="34" charset="0"/>
              <a:buChar char="•"/>
            </a:pPr>
            <a:r>
              <a:rPr lang="en-US" dirty="0" smtClean="0"/>
              <a:t>Call us:  Talk to a representative who will quickly address any questions you may have. The number to reach us is </a:t>
            </a:r>
            <a:r>
              <a:rPr lang="en-US" dirty="0" smtClean="0">
                <a:hlinkClick r:id="rId3"/>
              </a:rPr>
              <a:t>1-800-832-5076</a:t>
            </a:r>
            <a:r>
              <a:rPr lang="en-US" dirty="0" smtClean="0"/>
              <a:t>. </a:t>
            </a:r>
          </a:p>
          <a:p>
            <a:pPr marL="236538" indent="-236538" fontAlgn="base">
              <a:buFont typeface="Arial" pitchFamily="34" charset="0"/>
              <a:buChar char="•"/>
            </a:pPr>
            <a:endParaRPr lang="en-US" dirty="0" smtClean="0"/>
          </a:p>
          <a:p>
            <a:pPr marL="236538" indent="-236538" fontAlgn="base">
              <a:buFont typeface="Arial" pitchFamily="34" charset="0"/>
              <a:buChar char="•"/>
            </a:pPr>
            <a:r>
              <a:rPr lang="en-US" dirty="0" smtClean="0"/>
              <a:t>Please fax any documentation to </a:t>
            </a:r>
            <a:r>
              <a:rPr lang="en-US" dirty="0" smtClean="0">
                <a:hlinkClick r:id="rId3"/>
              </a:rPr>
              <a:t>1-800-832-5076</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792162"/>
          </a:xfrm>
        </p:spPr>
        <p:txBody>
          <a:bodyPr>
            <a:normAutofit/>
          </a:bodyPr>
          <a:lstStyle/>
          <a:p>
            <a:pPr algn="l"/>
            <a:r>
              <a:rPr lang="en-US" i="1" dirty="0" smtClean="0">
                <a:solidFill>
                  <a:srgbClr val="FB510D"/>
                </a:solidFill>
                <a:latin typeface="Arial Black" pitchFamily="34" charset="0"/>
              </a:rPr>
              <a:t>About MarvelOptics.com</a:t>
            </a:r>
            <a:endParaRPr lang="en-US" i="1" dirty="0">
              <a:solidFill>
                <a:srgbClr val="FB510D"/>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sp>
        <p:nvSpPr>
          <p:cNvPr id="7" name="Rectangle 6"/>
          <p:cNvSpPr/>
          <p:nvPr/>
        </p:nvSpPr>
        <p:spPr>
          <a:xfrm>
            <a:off x="533400" y="1066800"/>
            <a:ext cx="8229600" cy="4801314"/>
          </a:xfrm>
          <a:prstGeom prst="rect">
            <a:avLst/>
          </a:prstGeom>
        </p:spPr>
        <p:txBody>
          <a:bodyPr wrap="square">
            <a:spAutoFit/>
          </a:bodyPr>
          <a:lstStyle/>
          <a:p>
            <a:r>
              <a:rPr lang="en-US" dirty="0" smtClean="0"/>
              <a:t>Access to vision is a fundamental right and should not be a financial burden on anyone. Keeping in mind the countless hardworking families, students, young professionals and seniors, at Marveloptics.com our goal is to bring you cheap prescription eyeglasses with the highest quality. </a:t>
            </a:r>
          </a:p>
          <a:p>
            <a:endParaRPr lang="en-US" dirty="0" smtClean="0"/>
          </a:p>
          <a:p>
            <a:r>
              <a:rPr lang="en-US" dirty="0" smtClean="0"/>
              <a:t>Our core principles extend beyond bringing you discounted glasses. We work hard to ensure quality and procure the best frames and lenses. Each prescription eyeglass order is vigorously tested and retested to meet your expectations. Furthermore, we take pride in making your online eyeglass shopping experience as comfortable as possible. You will have easy access to our highly trained opticians and friendly customer service staff to address your questions.  </a:t>
            </a:r>
          </a:p>
          <a:p>
            <a:endParaRPr lang="en-US" dirty="0" smtClean="0"/>
          </a:p>
          <a:p>
            <a:r>
              <a:rPr lang="en-US" dirty="0" smtClean="0"/>
              <a:t>Customer satisfaction is our top priority. If you do not like the discount prescription glasses you purchased we back each order with our 365 day, 100% money back guarantee. We promise that when you buy eyeglasses online at Marveloptics.com, you will be amazed by our quality and remarkable service.</a:t>
            </a:r>
          </a:p>
          <a:p>
            <a:endParaRPr lang="en-US" dirty="0" smtClean="0"/>
          </a:p>
        </p:txBody>
      </p:sp>
      <p:pic>
        <p:nvPicPr>
          <p:cNvPr id="8"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792162"/>
          </a:xfrm>
        </p:spPr>
        <p:txBody>
          <a:bodyPr>
            <a:normAutofit/>
          </a:bodyPr>
          <a:lstStyle/>
          <a:p>
            <a:pPr algn="l"/>
            <a:r>
              <a:rPr lang="en-US" i="1" dirty="0" smtClean="0">
                <a:solidFill>
                  <a:srgbClr val="FB510D"/>
                </a:solidFill>
                <a:latin typeface="Arial Black" pitchFamily="34" charset="0"/>
              </a:rPr>
              <a:t>About New Eyes</a:t>
            </a:r>
            <a:endParaRPr lang="en-US" i="1" dirty="0">
              <a:solidFill>
                <a:srgbClr val="FB510D"/>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sp>
        <p:nvSpPr>
          <p:cNvPr id="7" name="Rectangle 6"/>
          <p:cNvSpPr/>
          <p:nvPr/>
        </p:nvSpPr>
        <p:spPr>
          <a:xfrm>
            <a:off x="533400" y="1066800"/>
            <a:ext cx="8229600" cy="3693319"/>
          </a:xfrm>
          <a:prstGeom prst="rect">
            <a:avLst/>
          </a:prstGeom>
        </p:spPr>
        <p:txBody>
          <a:bodyPr wrap="square">
            <a:spAutoFit/>
          </a:bodyPr>
          <a:lstStyle/>
          <a:p>
            <a:r>
              <a:rPr lang="en-US" dirty="0"/>
              <a:t>New Eyes for the </a:t>
            </a:r>
            <a:r>
              <a:rPr lang="en-US" dirty="0" smtClean="0"/>
              <a:t>Needy,  a </a:t>
            </a:r>
            <a:r>
              <a:rPr lang="en-US" dirty="0"/>
              <a:t>501(c)(3) not-for-profit organization founded in </a:t>
            </a:r>
            <a:r>
              <a:rPr lang="en-US" dirty="0" smtClean="0"/>
              <a:t>1932, empowers </a:t>
            </a:r>
            <a:r>
              <a:rPr lang="en-US" dirty="0"/>
              <a:t>children and adults in the United States and overseas with the improved vision they need to pursue a better quality of life for themselves and their communities. </a:t>
            </a:r>
          </a:p>
          <a:p>
            <a:endParaRPr lang="en-US" dirty="0"/>
          </a:p>
          <a:p>
            <a:r>
              <a:rPr lang="en-US" dirty="0" smtClean="0"/>
              <a:t>New </a:t>
            </a:r>
            <a:r>
              <a:rPr lang="en-US" dirty="0"/>
              <a:t>Eyes operates primarily through volunteer efforts and is overseen by a Board of </a:t>
            </a:r>
            <a:r>
              <a:rPr lang="en-US" dirty="0" smtClean="0"/>
              <a:t>Trustees. Recycling </a:t>
            </a:r>
            <a:r>
              <a:rPr lang="en-US" dirty="0"/>
              <a:t>programs, including the sorting, testing and packaging of used eyeglasses, are operated by hundreds of adult and student volunteers.</a:t>
            </a:r>
          </a:p>
          <a:p>
            <a:r>
              <a:rPr lang="en-US" dirty="0"/>
              <a:t>11 million people in the United States struggle with uncorrected vision and have no resources to buy eyeglasses.</a:t>
            </a:r>
          </a:p>
          <a:p>
            <a:endParaRPr lang="en-US" dirty="0"/>
          </a:p>
          <a:p>
            <a:r>
              <a:rPr lang="en-US" dirty="0" smtClean="0"/>
              <a:t>New </a:t>
            </a:r>
            <a:r>
              <a:rPr lang="en-US" dirty="0"/>
              <a:t>Eyes </a:t>
            </a:r>
            <a:r>
              <a:rPr lang="en-US" dirty="0" smtClean="0"/>
              <a:t>also purchases </a:t>
            </a:r>
            <a:r>
              <a:rPr lang="en-US" dirty="0"/>
              <a:t>eyeglasses for needy residents of the U.S. We help when no one else can.</a:t>
            </a:r>
            <a:endParaRPr lang="en-US" dirty="0" smtClean="0"/>
          </a:p>
        </p:txBody>
      </p:sp>
      <p:pic>
        <p:nvPicPr>
          <p:cNvPr id="8"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4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686800" cy="792162"/>
          </a:xfrm>
        </p:spPr>
        <p:txBody>
          <a:bodyPr>
            <a:normAutofit/>
          </a:bodyPr>
          <a:lstStyle/>
          <a:p>
            <a:pPr algn="l"/>
            <a:r>
              <a:rPr lang="en-US" i="1" dirty="0" smtClean="0">
                <a:solidFill>
                  <a:schemeClr val="bg1"/>
                </a:solidFill>
                <a:latin typeface="Arial Black" pitchFamily="34" charset="0"/>
              </a:rPr>
              <a:t>Service Overview</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792162"/>
          </a:xfrm>
        </p:spPr>
        <p:txBody>
          <a:bodyPr>
            <a:normAutofit/>
          </a:bodyPr>
          <a:lstStyle/>
          <a:p>
            <a:pPr algn="l"/>
            <a:r>
              <a:rPr lang="en-US" sz="4000" i="1" dirty="0" smtClean="0">
                <a:solidFill>
                  <a:srgbClr val="FB510D"/>
                </a:solidFill>
                <a:latin typeface="Arial Black" pitchFamily="34" charset="0"/>
              </a:rPr>
              <a:t>Unparalleled Experience</a:t>
            </a:r>
            <a:endParaRPr lang="en-US" sz="4000" i="1" dirty="0">
              <a:solidFill>
                <a:srgbClr val="FB510D"/>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grpSp>
        <p:nvGrpSpPr>
          <p:cNvPr id="15" name="Group 14"/>
          <p:cNvGrpSpPr/>
          <p:nvPr/>
        </p:nvGrpSpPr>
        <p:grpSpPr>
          <a:xfrm>
            <a:off x="266700" y="1219200"/>
            <a:ext cx="4533900" cy="1030307"/>
            <a:chOff x="266700" y="1066800"/>
            <a:chExt cx="4533900" cy="1030307"/>
          </a:xfrm>
        </p:grpSpPr>
        <p:pic>
          <p:nvPicPr>
            <p:cNvPr id="7" name="Picture 3"/>
            <p:cNvPicPr>
              <a:picLocks noChangeAspect="1" noChangeArrowheads="1"/>
            </p:cNvPicPr>
            <p:nvPr/>
          </p:nvPicPr>
          <p:blipFill>
            <a:blip r:embed="rId3" cstate="print"/>
            <a:srcRect l="27500" t="28667" r="69000" b="64222"/>
            <a:stretch>
              <a:fillRect/>
            </a:stretch>
          </p:blipFill>
          <p:spPr bwMode="auto">
            <a:xfrm>
              <a:off x="266700" y="1066800"/>
              <a:ext cx="533400" cy="609600"/>
            </a:xfrm>
            <a:prstGeom prst="rect">
              <a:avLst/>
            </a:prstGeom>
            <a:noFill/>
            <a:ln w="9525">
              <a:noFill/>
              <a:miter lim="800000"/>
              <a:headEnd/>
              <a:tailEnd/>
            </a:ln>
          </p:spPr>
        </p:pic>
        <p:sp>
          <p:nvSpPr>
            <p:cNvPr id="8" name="TextBox 7"/>
            <p:cNvSpPr txBox="1"/>
            <p:nvPr/>
          </p:nvSpPr>
          <p:spPr>
            <a:xfrm>
              <a:off x="914400" y="1143000"/>
              <a:ext cx="3886200" cy="954107"/>
            </a:xfrm>
            <a:prstGeom prst="rect">
              <a:avLst/>
            </a:prstGeom>
            <a:noFill/>
          </p:spPr>
          <p:txBody>
            <a:bodyPr wrap="square" rtlCol="0">
              <a:spAutoFit/>
            </a:bodyPr>
            <a:lstStyle/>
            <a:p>
              <a:r>
                <a:rPr lang="en-US" sz="2400" dirty="0" smtClean="0">
                  <a:solidFill>
                    <a:schemeClr val="tx1">
                      <a:lumMod val="75000"/>
                      <a:lumOff val="25000"/>
                    </a:schemeClr>
                  </a:solidFill>
                </a:rPr>
                <a:t>Web &amp; Mobile Site</a:t>
              </a:r>
            </a:p>
            <a:p>
              <a:r>
                <a:rPr lang="en-US" sz="1600" dirty="0" smtClean="0">
                  <a:solidFill>
                    <a:schemeClr val="tx1">
                      <a:lumMod val="75000"/>
                      <a:lumOff val="25000"/>
                    </a:schemeClr>
                  </a:solidFill>
                </a:rPr>
                <a:t>Agencies will have easy access to our site from a PC, tablet, or mobile device any time.</a:t>
              </a:r>
              <a:endParaRPr lang="en-US" sz="1600" dirty="0">
                <a:solidFill>
                  <a:schemeClr val="tx1">
                    <a:lumMod val="75000"/>
                    <a:lumOff val="25000"/>
                  </a:schemeClr>
                </a:solidFill>
              </a:endParaRPr>
            </a:p>
          </p:txBody>
        </p:sp>
      </p:grpSp>
      <p:grpSp>
        <p:nvGrpSpPr>
          <p:cNvPr id="14" name="Group 13"/>
          <p:cNvGrpSpPr/>
          <p:nvPr/>
        </p:nvGrpSpPr>
        <p:grpSpPr>
          <a:xfrm>
            <a:off x="266700" y="2362200"/>
            <a:ext cx="4533900" cy="1200329"/>
            <a:chOff x="266700" y="2457271"/>
            <a:chExt cx="4533900" cy="1200329"/>
          </a:xfrm>
        </p:grpSpPr>
        <p:pic>
          <p:nvPicPr>
            <p:cNvPr id="9" name="Picture 4"/>
            <p:cNvPicPr>
              <a:picLocks noChangeAspect="1" noChangeArrowheads="1"/>
            </p:cNvPicPr>
            <p:nvPr/>
          </p:nvPicPr>
          <p:blipFill>
            <a:blip r:embed="rId4" cstate="print"/>
            <a:srcRect l="74500" t="29556" r="22000" b="64222"/>
            <a:stretch>
              <a:fillRect/>
            </a:stretch>
          </p:blipFill>
          <p:spPr bwMode="auto">
            <a:xfrm>
              <a:off x="266700" y="2514600"/>
              <a:ext cx="533400" cy="533400"/>
            </a:xfrm>
            <a:prstGeom prst="rect">
              <a:avLst/>
            </a:prstGeom>
            <a:noFill/>
            <a:ln w="9525">
              <a:noFill/>
              <a:miter lim="800000"/>
              <a:headEnd/>
              <a:tailEnd/>
            </a:ln>
          </p:spPr>
        </p:pic>
        <p:sp>
          <p:nvSpPr>
            <p:cNvPr id="10" name="TextBox 9"/>
            <p:cNvSpPr txBox="1"/>
            <p:nvPr/>
          </p:nvSpPr>
          <p:spPr>
            <a:xfrm>
              <a:off x="914400" y="2457271"/>
              <a:ext cx="3886200" cy="1200329"/>
            </a:xfrm>
            <a:prstGeom prst="rect">
              <a:avLst/>
            </a:prstGeom>
            <a:noFill/>
          </p:spPr>
          <p:txBody>
            <a:bodyPr wrap="square" rtlCol="0">
              <a:spAutoFit/>
            </a:bodyPr>
            <a:lstStyle/>
            <a:p>
              <a:r>
                <a:rPr lang="en-US" sz="2400" dirty="0" smtClean="0">
                  <a:solidFill>
                    <a:schemeClr val="tx1">
                      <a:lumMod val="75000"/>
                      <a:lumOff val="25000"/>
                    </a:schemeClr>
                  </a:solidFill>
                </a:rPr>
                <a:t>Order Fulfillment</a:t>
              </a:r>
            </a:p>
            <a:p>
              <a:r>
                <a:rPr lang="en-US" sz="1600" dirty="0" smtClean="0">
                  <a:solidFill>
                    <a:schemeClr val="tx1">
                      <a:lumMod val="75000"/>
                      <a:lumOff val="25000"/>
                    </a:schemeClr>
                  </a:solidFill>
                </a:rPr>
                <a:t>We will handle everything – order fulfillment, quality control, returns, and patient support.</a:t>
              </a:r>
              <a:endParaRPr lang="en-US" sz="1600" dirty="0">
                <a:solidFill>
                  <a:schemeClr val="tx1">
                    <a:lumMod val="75000"/>
                    <a:lumOff val="25000"/>
                  </a:schemeClr>
                </a:solidFill>
              </a:endParaRPr>
            </a:p>
          </p:txBody>
        </p:sp>
      </p:grpSp>
      <p:grpSp>
        <p:nvGrpSpPr>
          <p:cNvPr id="13" name="Group 12"/>
          <p:cNvGrpSpPr/>
          <p:nvPr/>
        </p:nvGrpSpPr>
        <p:grpSpPr>
          <a:xfrm>
            <a:off x="228600" y="3600271"/>
            <a:ext cx="4495800" cy="1200329"/>
            <a:chOff x="228600" y="3962400"/>
            <a:chExt cx="4495800" cy="1200329"/>
          </a:xfrm>
        </p:grpSpPr>
        <p:pic>
          <p:nvPicPr>
            <p:cNvPr id="11" name="Picture 5"/>
            <p:cNvPicPr>
              <a:picLocks noChangeAspect="1" noChangeArrowheads="1"/>
            </p:cNvPicPr>
            <p:nvPr/>
          </p:nvPicPr>
          <p:blipFill>
            <a:blip r:embed="rId5" cstate="print"/>
            <a:srcRect l="4000" t="50889" r="92500" b="42889"/>
            <a:stretch>
              <a:fillRect/>
            </a:stretch>
          </p:blipFill>
          <p:spPr bwMode="auto">
            <a:xfrm>
              <a:off x="228600" y="4038600"/>
              <a:ext cx="533400" cy="533400"/>
            </a:xfrm>
            <a:prstGeom prst="rect">
              <a:avLst/>
            </a:prstGeom>
            <a:noFill/>
            <a:ln w="9525">
              <a:noFill/>
              <a:miter lim="800000"/>
              <a:headEnd/>
              <a:tailEnd/>
            </a:ln>
          </p:spPr>
        </p:pic>
        <p:sp>
          <p:nvSpPr>
            <p:cNvPr id="12" name="TextBox 11"/>
            <p:cNvSpPr txBox="1"/>
            <p:nvPr/>
          </p:nvSpPr>
          <p:spPr>
            <a:xfrm>
              <a:off x="838200" y="3962400"/>
              <a:ext cx="3886200" cy="1200329"/>
            </a:xfrm>
            <a:prstGeom prst="rect">
              <a:avLst/>
            </a:prstGeom>
            <a:noFill/>
          </p:spPr>
          <p:txBody>
            <a:bodyPr wrap="square" rtlCol="0">
              <a:spAutoFit/>
            </a:bodyPr>
            <a:lstStyle/>
            <a:p>
              <a:r>
                <a:rPr lang="en-US" sz="2400" dirty="0" smtClean="0">
                  <a:solidFill>
                    <a:schemeClr val="tx1">
                      <a:lumMod val="75000"/>
                      <a:lumOff val="25000"/>
                    </a:schemeClr>
                  </a:solidFill>
                </a:rPr>
                <a:t>Customer Support</a:t>
              </a:r>
            </a:p>
            <a:p>
              <a:r>
                <a:rPr lang="en-US" sz="1600" dirty="0" smtClean="0">
                  <a:solidFill>
                    <a:schemeClr val="tx1">
                      <a:lumMod val="75000"/>
                      <a:lumOff val="25000"/>
                    </a:schemeClr>
                  </a:solidFill>
                </a:rPr>
                <a:t>Agencies will receive excellent customer service from certified opticians. Satisfaction is our top priority. </a:t>
              </a:r>
              <a:endParaRPr lang="en-US" sz="1600" dirty="0">
                <a:solidFill>
                  <a:schemeClr val="tx1">
                    <a:lumMod val="75000"/>
                    <a:lumOff val="25000"/>
                  </a:schemeClr>
                </a:solidFill>
              </a:endParaRPr>
            </a:p>
          </p:txBody>
        </p:sp>
      </p:grpSp>
      <p:grpSp>
        <p:nvGrpSpPr>
          <p:cNvPr id="27" name="Group 26"/>
          <p:cNvGrpSpPr/>
          <p:nvPr/>
        </p:nvGrpSpPr>
        <p:grpSpPr>
          <a:xfrm>
            <a:off x="4724400" y="1219200"/>
            <a:ext cx="4419600" cy="1200329"/>
            <a:chOff x="4724400" y="1219200"/>
            <a:chExt cx="4419600" cy="1200329"/>
          </a:xfrm>
        </p:grpSpPr>
        <p:pic>
          <p:nvPicPr>
            <p:cNvPr id="16" name="Picture 5"/>
            <p:cNvPicPr>
              <a:picLocks noChangeAspect="1" noChangeArrowheads="1"/>
            </p:cNvPicPr>
            <p:nvPr/>
          </p:nvPicPr>
          <p:blipFill>
            <a:blip r:embed="rId5" cstate="print"/>
            <a:srcRect l="27500" t="50889" r="69000" b="42889"/>
            <a:stretch>
              <a:fillRect/>
            </a:stretch>
          </p:blipFill>
          <p:spPr bwMode="auto">
            <a:xfrm>
              <a:off x="4724400" y="1219200"/>
              <a:ext cx="533400" cy="533400"/>
            </a:xfrm>
            <a:prstGeom prst="rect">
              <a:avLst/>
            </a:prstGeom>
            <a:noFill/>
            <a:ln w="9525">
              <a:noFill/>
              <a:miter lim="800000"/>
              <a:headEnd/>
              <a:tailEnd/>
            </a:ln>
          </p:spPr>
        </p:pic>
        <p:sp>
          <p:nvSpPr>
            <p:cNvPr id="17" name="TextBox 16"/>
            <p:cNvSpPr txBox="1"/>
            <p:nvPr/>
          </p:nvSpPr>
          <p:spPr>
            <a:xfrm>
              <a:off x="5257800" y="1219200"/>
              <a:ext cx="3886200" cy="1200329"/>
            </a:xfrm>
            <a:prstGeom prst="rect">
              <a:avLst/>
            </a:prstGeom>
            <a:noFill/>
          </p:spPr>
          <p:txBody>
            <a:bodyPr wrap="square" rtlCol="0">
              <a:spAutoFit/>
            </a:bodyPr>
            <a:lstStyle/>
            <a:p>
              <a:r>
                <a:rPr lang="en-US" sz="2400" dirty="0" smtClean="0">
                  <a:solidFill>
                    <a:schemeClr val="tx1">
                      <a:lumMod val="75000"/>
                      <a:lumOff val="25000"/>
                    </a:schemeClr>
                  </a:solidFill>
                </a:rPr>
                <a:t>Returns/Exchanges</a:t>
              </a:r>
            </a:p>
            <a:p>
              <a:r>
                <a:rPr lang="en-US" sz="1600" dirty="0" smtClean="0">
                  <a:solidFill>
                    <a:schemeClr val="tx1">
                      <a:lumMod val="75000"/>
                      <a:lumOff val="25000"/>
                    </a:schemeClr>
                  </a:solidFill>
                </a:rPr>
                <a:t>Your clients will be able to easily return or exchange their purchases If they’re not 100% satisfied.</a:t>
              </a:r>
              <a:endParaRPr lang="en-US" sz="1600" dirty="0">
                <a:solidFill>
                  <a:schemeClr val="tx1">
                    <a:lumMod val="75000"/>
                    <a:lumOff val="25000"/>
                  </a:schemeClr>
                </a:solidFill>
              </a:endParaRPr>
            </a:p>
          </p:txBody>
        </p:sp>
      </p:grpSp>
      <p:grpSp>
        <p:nvGrpSpPr>
          <p:cNvPr id="26" name="Group 25"/>
          <p:cNvGrpSpPr/>
          <p:nvPr/>
        </p:nvGrpSpPr>
        <p:grpSpPr>
          <a:xfrm>
            <a:off x="4800600" y="2438400"/>
            <a:ext cx="4343400" cy="954107"/>
            <a:chOff x="4800600" y="3048000"/>
            <a:chExt cx="4343400" cy="954107"/>
          </a:xfrm>
        </p:grpSpPr>
        <p:pic>
          <p:nvPicPr>
            <p:cNvPr id="18" name="Picture 3"/>
            <p:cNvPicPr>
              <a:picLocks noChangeAspect="1" noChangeArrowheads="1"/>
            </p:cNvPicPr>
            <p:nvPr/>
          </p:nvPicPr>
          <p:blipFill>
            <a:blip r:embed="rId3" cstate="print"/>
            <a:srcRect l="4500" t="29556" r="92500" b="64222"/>
            <a:stretch>
              <a:fillRect/>
            </a:stretch>
          </p:blipFill>
          <p:spPr bwMode="auto">
            <a:xfrm>
              <a:off x="4800600" y="3048000"/>
              <a:ext cx="457200" cy="533400"/>
            </a:xfrm>
            <a:prstGeom prst="rect">
              <a:avLst/>
            </a:prstGeom>
            <a:noFill/>
            <a:ln w="9525">
              <a:noFill/>
              <a:miter lim="800000"/>
              <a:headEnd/>
              <a:tailEnd/>
            </a:ln>
          </p:spPr>
        </p:pic>
        <p:sp>
          <p:nvSpPr>
            <p:cNvPr id="19" name="TextBox 18"/>
            <p:cNvSpPr txBox="1"/>
            <p:nvPr/>
          </p:nvSpPr>
          <p:spPr>
            <a:xfrm>
              <a:off x="5257800" y="3048000"/>
              <a:ext cx="3886200" cy="954107"/>
            </a:xfrm>
            <a:prstGeom prst="rect">
              <a:avLst/>
            </a:prstGeom>
            <a:noFill/>
          </p:spPr>
          <p:txBody>
            <a:bodyPr wrap="square" rtlCol="0">
              <a:spAutoFit/>
            </a:bodyPr>
            <a:lstStyle/>
            <a:p>
              <a:r>
                <a:rPr lang="en-US" sz="2400" dirty="0" smtClean="0">
                  <a:solidFill>
                    <a:schemeClr val="tx1">
                      <a:lumMod val="75000"/>
                      <a:lumOff val="25000"/>
                    </a:schemeClr>
                  </a:solidFill>
                </a:rPr>
                <a:t>Frame Options</a:t>
              </a:r>
            </a:p>
            <a:p>
              <a:r>
                <a:rPr lang="en-US" sz="1600" dirty="0" smtClean="0">
                  <a:solidFill>
                    <a:schemeClr val="tx1">
                      <a:lumMod val="75000"/>
                      <a:lumOff val="25000"/>
                    </a:schemeClr>
                  </a:solidFill>
                </a:rPr>
                <a:t>Your clients will have access to a variety of styles and sizes, including kids.</a:t>
              </a:r>
              <a:endParaRPr lang="en-US" sz="1600" dirty="0">
                <a:solidFill>
                  <a:schemeClr val="tx1">
                    <a:lumMod val="75000"/>
                    <a:lumOff val="25000"/>
                  </a:schemeClr>
                </a:solidFill>
              </a:endParaRPr>
            </a:p>
          </p:txBody>
        </p:sp>
      </p:grpSp>
      <p:grpSp>
        <p:nvGrpSpPr>
          <p:cNvPr id="22" name="Group 21"/>
          <p:cNvGrpSpPr/>
          <p:nvPr/>
        </p:nvGrpSpPr>
        <p:grpSpPr>
          <a:xfrm>
            <a:off x="304800" y="4800600"/>
            <a:ext cx="4419600" cy="1276529"/>
            <a:chOff x="304800" y="4953000"/>
            <a:chExt cx="4419600" cy="1276529"/>
          </a:xfrm>
        </p:grpSpPr>
        <p:pic>
          <p:nvPicPr>
            <p:cNvPr id="20" name="Picture 5"/>
            <p:cNvPicPr>
              <a:picLocks noChangeAspect="1" noChangeArrowheads="1"/>
            </p:cNvPicPr>
            <p:nvPr/>
          </p:nvPicPr>
          <p:blipFill>
            <a:blip r:embed="rId5" cstate="print"/>
            <a:srcRect l="51000" t="50000" r="45500" b="42889"/>
            <a:stretch>
              <a:fillRect/>
            </a:stretch>
          </p:blipFill>
          <p:spPr bwMode="auto">
            <a:xfrm>
              <a:off x="304800" y="4953000"/>
              <a:ext cx="533400" cy="609600"/>
            </a:xfrm>
            <a:prstGeom prst="rect">
              <a:avLst/>
            </a:prstGeom>
            <a:noFill/>
            <a:ln w="9525">
              <a:noFill/>
              <a:miter lim="800000"/>
              <a:headEnd/>
              <a:tailEnd/>
            </a:ln>
          </p:spPr>
        </p:pic>
        <p:sp>
          <p:nvSpPr>
            <p:cNvPr id="21" name="TextBox 20"/>
            <p:cNvSpPr txBox="1"/>
            <p:nvPr/>
          </p:nvSpPr>
          <p:spPr>
            <a:xfrm>
              <a:off x="838200" y="5029200"/>
              <a:ext cx="3886200" cy="1200329"/>
            </a:xfrm>
            <a:prstGeom prst="rect">
              <a:avLst/>
            </a:prstGeom>
            <a:noFill/>
          </p:spPr>
          <p:txBody>
            <a:bodyPr wrap="square" rtlCol="0">
              <a:spAutoFit/>
            </a:bodyPr>
            <a:lstStyle/>
            <a:p>
              <a:r>
                <a:rPr lang="en-US" sz="2400" dirty="0" smtClean="0">
                  <a:solidFill>
                    <a:schemeClr val="tx1">
                      <a:lumMod val="75000"/>
                      <a:lumOff val="25000"/>
                    </a:schemeClr>
                  </a:solidFill>
                </a:rPr>
                <a:t>Virtual Try On</a:t>
              </a:r>
            </a:p>
            <a:p>
              <a:r>
                <a:rPr lang="en-US" sz="1600" dirty="0" smtClean="0">
                  <a:solidFill>
                    <a:schemeClr val="tx1">
                      <a:lumMod val="75000"/>
                      <a:lumOff val="25000"/>
                    </a:schemeClr>
                  </a:solidFill>
                </a:rPr>
                <a:t>Your clients will be able to find perfect style and fit using the cutting edge Virtual Try On technologies. </a:t>
              </a:r>
              <a:endParaRPr lang="en-US" sz="1600" dirty="0">
                <a:solidFill>
                  <a:schemeClr val="tx1">
                    <a:lumMod val="75000"/>
                    <a:lumOff val="25000"/>
                  </a:schemeClr>
                </a:solidFill>
              </a:endParaRPr>
            </a:p>
          </p:txBody>
        </p:sp>
      </p:grpSp>
      <p:grpSp>
        <p:nvGrpSpPr>
          <p:cNvPr id="25" name="Group 24"/>
          <p:cNvGrpSpPr/>
          <p:nvPr/>
        </p:nvGrpSpPr>
        <p:grpSpPr>
          <a:xfrm>
            <a:off x="4724400" y="3505200"/>
            <a:ext cx="4419600" cy="954107"/>
            <a:chOff x="4724400" y="4648200"/>
            <a:chExt cx="4419600" cy="954107"/>
          </a:xfrm>
        </p:grpSpPr>
        <p:pic>
          <p:nvPicPr>
            <p:cNvPr id="23" name="Picture 5"/>
            <p:cNvPicPr>
              <a:picLocks noChangeAspect="1" noChangeArrowheads="1"/>
            </p:cNvPicPr>
            <p:nvPr/>
          </p:nvPicPr>
          <p:blipFill>
            <a:blip r:embed="rId5" cstate="print"/>
            <a:srcRect l="74500" t="50889" r="22000" b="42889"/>
            <a:stretch>
              <a:fillRect/>
            </a:stretch>
          </p:blipFill>
          <p:spPr bwMode="auto">
            <a:xfrm>
              <a:off x="4724400" y="4648200"/>
              <a:ext cx="533400" cy="533400"/>
            </a:xfrm>
            <a:prstGeom prst="rect">
              <a:avLst/>
            </a:prstGeom>
            <a:noFill/>
            <a:ln w="9525">
              <a:noFill/>
              <a:miter lim="800000"/>
              <a:headEnd/>
              <a:tailEnd/>
            </a:ln>
          </p:spPr>
        </p:pic>
        <p:sp>
          <p:nvSpPr>
            <p:cNvPr id="24" name="TextBox 23"/>
            <p:cNvSpPr txBox="1"/>
            <p:nvPr/>
          </p:nvSpPr>
          <p:spPr>
            <a:xfrm>
              <a:off x="5257800" y="4648200"/>
              <a:ext cx="3886200" cy="954107"/>
            </a:xfrm>
            <a:prstGeom prst="rect">
              <a:avLst/>
            </a:prstGeom>
            <a:noFill/>
          </p:spPr>
          <p:txBody>
            <a:bodyPr wrap="square" rtlCol="0">
              <a:spAutoFit/>
            </a:bodyPr>
            <a:lstStyle/>
            <a:p>
              <a:r>
                <a:rPr lang="en-US" sz="2400" dirty="0" smtClean="0">
                  <a:solidFill>
                    <a:schemeClr val="tx1">
                      <a:lumMod val="75000"/>
                      <a:lumOff val="25000"/>
                    </a:schemeClr>
                  </a:solidFill>
                </a:rPr>
                <a:t>Ease of Use</a:t>
              </a:r>
            </a:p>
            <a:p>
              <a:r>
                <a:rPr lang="en-US" sz="1600" dirty="0" smtClean="0">
                  <a:solidFill>
                    <a:schemeClr val="tx1">
                      <a:lumMod val="75000"/>
                      <a:lumOff val="25000"/>
                    </a:schemeClr>
                  </a:solidFill>
                </a:rPr>
                <a:t>Agencies will have dedicated account rep to address any questions and concerns</a:t>
              </a:r>
              <a:endParaRPr lang="en-US" sz="1600" dirty="0">
                <a:solidFill>
                  <a:schemeClr val="tx1">
                    <a:lumMod val="75000"/>
                    <a:lumOff val="25000"/>
                  </a:schemeClr>
                </a:solidFill>
              </a:endParaRPr>
            </a:p>
          </p:txBody>
        </p:sp>
      </p:grpSp>
      <p:pic>
        <p:nvPicPr>
          <p:cNvPr id="28" name="Picture 2" descr="New Eyes for the Need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8686800" cy="792162"/>
          </a:xfrm>
        </p:spPr>
        <p:txBody>
          <a:bodyPr>
            <a:normAutofit fontScale="90000"/>
          </a:bodyPr>
          <a:lstStyle/>
          <a:p>
            <a:pPr algn="l"/>
            <a:r>
              <a:rPr lang="en-US" i="1" dirty="0" smtClean="0">
                <a:solidFill>
                  <a:schemeClr val="bg1"/>
                </a:solidFill>
                <a:latin typeface="Arial Black" pitchFamily="34" charset="0"/>
              </a:rPr>
              <a:t>Step-By-Step Ordering Process</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8686800" cy="792162"/>
          </a:xfrm>
        </p:spPr>
        <p:txBody>
          <a:bodyPr>
            <a:normAutofit fontScale="90000"/>
          </a:bodyPr>
          <a:lstStyle/>
          <a:p>
            <a:pPr algn="l"/>
            <a:r>
              <a:rPr lang="en-US" i="1" dirty="0" smtClean="0">
                <a:solidFill>
                  <a:schemeClr val="bg1"/>
                </a:solidFill>
                <a:latin typeface="Arial Black" pitchFamily="34" charset="0"/>
              </a:rPr>
              <a:t>Step 1: Create New Account</a:t>
            </a:r>
            <a:endParaRPr lang="en-US" i="1"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53200" y="6096000"/>
            <a:ext cx="2362200" cy="568473"/>
          </a:xfrm>
          <a:prstGeom prst="rect">
            <a:avLst/>
          </a:prstGeom>
          <a:noFill/>
          <a:ln w="9525">
            <a:noFill/>
            <a:miter lim="800000"/>
            <a:headEnd/>
            <a:tailEnd/>
          </a:ln>
          <a:effectLst/>
        </p:spPr>
      </p:pic>
      <p:pic>
        <p:nvPicPr>
          <p:cNvPr id="4" name="Picture 2" descr="New Eyes for the Ne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17827"/>
            <a:ext cx="2471453" cy="5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8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6358</TotalTime>
  <Words>1137</Words>
  <Application>Microsoft Office PowerPoint</Application>
  <PresentationFormat>On-screen Show (4:3)</PresentationFormat>
  <Paragraphs>93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Table of Contents</vt:lpstr>
      <vt:lpstr>About MarvelOptics.com &amp; New Eyes for the Needy</vt:lpstr>
      <vt:lpstr>About MarvelOptics.com</vt:lpstr>
      <vt:lpstr>About New Eyes</vt:lpstr>
      <vt:lpstr>Service Overview</vt:lpstr>
      <vt:lpstr>Unparalleled Experience</vt:lpstr>
      <vt:lpstr>Step-By-Step Ordering Process</vt:lpstr>
      <vt:lpstr>Step 1: Create New Account</vt:lpstr>
      <vt:lpstr>PowerPoint Presentation</vt:lpstr>
      <vt:lpstr>PowerPoint Presentation</vt:lpstr>
      <vt:lpstr>PowerPoint Presentation</vt:lpstr>
      <vt:lpstr>PowerPoint Presentation</vt:lpstr>
      <vt:lpstr>Step 2: Start Shopping</vt:lpstr>
      <vt:lpstr>PowerPoint Presentation</vt:lpstr>
      <vt:lpstr>PowerPoint Presentation</vt:lpstr>
      <vt:lpstr>PowerPoint Presentation</vt:lpstr>
      <vt:lpstr>PowerPoint Presentation</vt:lpstr>
      <vt:lpstr>PowerPoint Presentation</vt:lpstr>
      <vt:lpstr>Step 3: Customize Lens</vt:lpstr>
      <vt:lpstr>PowerPoint Presentation</vt:lpstr>
      <vt:lpstr>PowerPoint Presentation</vt:lpstr>
      <vt:lpstr>PowerPoint Presentation</vt:lpstr>
      <vt:lpstr>PowerPoint Presentation</vt:lpstr>
      <vt:lpstr>Step 4: Place customer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Contact Marvel Optics</vt:lpstr>
    </vt:vector>
  </TitlesOfParts>
  <Company>Cameron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81756</dc:creator>
  <cp:lastModifiedBy>Windows User</cp:lastModifiedBy>
  <cp:revision>70</cp:revision>
  <dcterms:created xsi:type="dcterms:W3CDTF">2013-11-04T05:41:36Z</dcterms:created>
  <dcterms:modified xsi:type="dcterms:W3CDTF">2016-07-13T16:39:38Z</dcterms:modified>
</cp:coreProperties>
</file>